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75" r:id="rId1"/>
  </p:sldMasterIdLst>
  <p:notesMasterIdLst>
    <p:notesMasterId r:id="rId62"/>
  </p:notesMasterIdLst>
  <p:handoutMasterIdLst>
    <p:handoutMasterId r:id="rId63"/>
  </p:handoutMasterIdLst>
  <p:sldIdLst>
    <p:sldId id="966" r:id="rId2"/>
    <p:sldId id="967" r:id="rId3"/>
    <p:sldId id="973" r:id="rId4"/>
    <p:sldId id="972" r:id="rId5"/>
    <p:sldId id="965" r:id="rId6"/>
    <p:sldId id="877" r:id="rId7"/>
    <p:sldId id="964" r:id="rId8"/>
    <p:sldId id="910" r:id="rId9"/>
    <p:sldId id="911" r:id="rId10"/>
    <p:sldId id="942" r:id="rId11"/>
    <p:sldId id="943" r:id="rId12"/>
    <p:sldId id="944" r:id="rId13"/>
    <p:sldId id="945" r:id="rId14"/>
    <p:sldId id="946" r:id="rId15"/>
    <p:sldId id="947" r:id="rId16"/>
    <p:sldId id="948" r:id="rId17"/>
    <p:sldId id="949" r:id="rId18"/>
    <p:sldId id="912" r:id="rId19"/>
    <p:sldId id="950" r:id="rId20"/>
    <p:sldId id="951" r:id="rId21"/>
    <p:sldId id="913" r:id="rId22"/>
    <p:sldId id="914" r:id="rId23"/>
    <p:sldId id="915" r:id="rId24"/>
    <p:sldId id="916" r:id="rId25"/>
    <p:sldId id="917" r:id="rId26"/>
    <p:sldId id="952" r:id="rId27"/>
    <p:sldId id="953" r:id="rId28"/>
    <p:sldId id="918" r:id="rId29"/>
    <p:sldId id="954" r:id="rId30"/>
    <p:sldId id="955" r:id="rId31"/>
    <p:sldId id="919" r:id="rId32"/>
    <p:sldId id="920" r:id="rId33"/>
    <p:sldId id="921" r:id="rId34"/>
    <p:sldId id="922" r:id="rId35"/>
    <p:sldId id="923" r:id="rId36"/>
    <p:sldId id="924" r:id="rId37"/>
    <p:sldId id="925" r:id="rId38"/>
    <p:sldId id="926" r:id="rId39"/>
    <p:sldId id="927" r:id="rId40"/>
    <p:sldId id="928" r:id="rId41"/>
    <p:sldId id="956" r:id="rId42"/>
    <p:sldId id="929" r:id="rId43"/>
    <p:sldId id="930" r:id="rId44"/>
    <p:sldId id="931" r:id="rId45"/>
    <p:sldId id="932" r:id="rId46"/>
    <p:sldId id="933" r:id="rId47"/>
    <p:sldId id="934" r:id="rId48"/>
    <p:sldId id="935" r:id="rId49"/>
    <p:sldId id="936" r:id="rId50"/>
    <p:sldId id="937" r:id="rId51"/>
    <p:sldId id="939" r:id="rId52"/>
    <p:sldId id="938" r:id="rId53"/>
    <p:sldId id="940" r:id="rId54"/>
    <p:sldId id="941" r:id="rId55"/>
    <p:sldId id="957" r:id="rId56"/>
    <p:sldId id="958" r:id="rId57"/>
    <p:sldId id="959" r:id="rId58"/>
    <p:sldId id="960" r:id="rId59"/>
    <p:sldId id="961" r:id="rId60"/>
    <p:sldId id="962" r:id="rId61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009999"/>
    <a:srgbClr val="339933"/>
    <a:srgbClr val="2B6278"/>
    <a:srgbClr val="948A88"/>
    <a:srgbClr val="2A2C50"/>
    <a:srgbClr val="717152"/>
    <a:srgbClr val="86472B"/>
    <a:srgbClr val="E5C9BB"/>
    <a:srgbClr val="AD7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2" autoAdjust="0"/>
    <p:restoredTop sz="94362" autoAdjust="0"/>
  </p:normalViewPr>
  <p:slideViewPr>
    <p:cSldViewPr>
      <p:cViewPr varScale="1">
        <p:scale>
          <a:sx n="113" d="100"/>
          <a:sy n="113" d="100"/>
        </p:scale>
        <p:origin x="1024" y="88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7BA64C-049A-49A0-B2E6-0C2547E1DFE6}" type="doc">
      <dgm:prSet loTypeId="urn:microsoft.com/office/officeart/2005/8/layout/vList2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BE476BC0-AB01-40E8-B1C7-FCA3B4FF9596}">
      <dgm:prSet phldrT="[텍스트]"/>
      <dgm:spPr/>
      <dgm:t>
        <a:bodyPr/>
        <a:lstStyle/>
        <a:p>
          <a:pPr latinLnBrk="1"/>
          <a:r>
            <a:rPr lang="ko-KR" altLang="en-US" dirty="0"/>
            <a:t>과목명 </a:t>
          </a:r>
          <a:r>
            <a:rPr lang="en-US" altLang="ko-KR" dirty="0"/>
            <a:t>: </a:t>
          </a:r>
          <a:r>
            <a:rPr lang="ko-KR" altLang="en-US" dirty="0"/>
            <a:t>최신 컴퓨터 구조</a:t>
          </a:r>
        </a:p>
      </dgm:t>
    </dgm:pt>
    <dgm:pt modelId="{07782F0A-0143-4053-88CA-4B5A8B53F2BE}" type="parTrans" cxnId="{51B99D55-634E-40CB-806F-5FEB611484C3}">
      <dgm:prSet/>
      <dgm:spPr/>
      <dgm:t>
        <a:bodyPr/>
        <a:lstStyle/>
        <a:p>
          <a:pPr latinLnBrk="1"/>
          <a:endParaRPr lang="ko-KR" altLang="en-US"/>
        </a:p>
      </dgm:t>
    </dgm:pt>
    <dgm:pt modelId="{0C11F115-D2DF-461D-91E9-35C8BB514EFB}" type="sibTrans" cxnId="{51B99D55-634E-40CB-806F-5FEB611484C3}">
      <dgm:prSet/>
      <dgm:spPr/>
      <dgm:t>
        <a:bodyPr/>
        <a:lstStyle/>
        <a:p>
          <a:pPr latinLnBrk="1"/>
          <a:endParaRPr lang="ko-KR" altLang="en-US"/>
        </a:p>
      </dgm:t>
    </dgm:pt>
    <dgm:pt modelId="{C1F623ED-A0CB-4668-A2F2-0C1E70732A93}">
      <dgm:prSet phldrT="[텍스트]"/>
      <dgm:spPr/>
      <dgm:t>
        <a:bodyPr/>
        <a:lstStyle/>
        <a:p>
          <a:pPr latinLnBrk="1"/>
          <a:r>
            <a:rPr lang="ko-KR" altLang="en-US" dirty="0"/>
            <a:t>강의 </a:t>
          </a:r>
          <a:r>
            <a:rPr lang="en-US" altLang="ko-KR"/>
            <a:t>: 2022</a:t>
          </a:r>
          <a:r>
            <a:rPr lang="ko-KR" altLang="en-US"/>
            <a:t>년 </a:t>
          </a:r>
          <a:r>
            <a:rPr lang="en-US" altLang="ko-KR" dirty="0"/>
            <a:t>1</a:t>
          </a:r>
          <a:r>
            <a:rPr lang="ko-KR" altLang="en-US" dirty="0"/>
            <a:t>학기</a:t>
          </a:r>
        </a:p>
      </dgm:t>
    </dgm:pt>
    <dgm:pt modelId="{B8454342-169D-4C54-9A2F-E754EF0D7B40}" type="parTrans" cxnId="{7487CE33-4017-474B-9CD3-5B88FDA47D48}">
      <dgm:prSet/>
      <dgm:spPr/>
      <dgm:t>
        <a:bodyPr/>
        <a:lstStyle/>
        <a:p>
          <a:pPr latinLnBrk="1"/>
          <a:endParaRPr lang="ko-KR" altLang="en-US"/>
        </a:p>
      </dgm:t>
    </dgm:pt>
    <dgm:pt modelId="{F40966D0-9CEF-4031-B96F-2B6811ED3C6E}" type="sibTrans" cxnId="{7487CE33-4017-474B-9CD3-5B88FDA47D48}">
      <dgm:prSet/>
      <dgm:spPr/>
      <dgm:t>
        <a:bodyPr/>
        <a:lstStyle/>
        <a:p>
          <a:pPr latinLnBrk="1"/>
          <a:endParaRPr lang="ko-KR" altLang="en-US"/>
        </a:p>
      </dgm:t>
    </dgm:pt>
    <dgm:pt modelId="{D739BA2D-78F1-43E4-B84A-F417E37F72C4}">
      <dgm:prSet phldrT="[텍스트]"/>
      <dgm:spPr/>
      <dgm:t>
        <a:bodyPr/>
        <a:lstStyle/>
        <a:p>
          <a:pPr latinLnBrk="1"/>
          <a:r>
            <a:rPr lang="ko-KR" altLang="en-US" dirty="0"/>
            <a:t>참고사항</a:t>
          </a:r>
          <a:r>
            <a:rPr lang="en-US" altLang="ko-KR" dirty="0"/>
            <a:t> </a:t>
          </a:r>
          <a:endParaRPr lang="ko-KR" altLang="en-US" dirty="0"/>
        </a:p>
      </dgm:t>
    </dgm:pt>
    <dgm:pt modelId="{A671C4B3-C5E0-4693-BCF7-1827B2BD9A01}" type="parTrans" cxnId="{5304DA04-CDA2-4888-921B-2EF9499D8B64}">
      <dgm:prSet/>
      <dgm:spPr/>
      <dgm:t>
        <a:bodyPr/>
        <a:lstStyle/>
        <a:p>
          <a:pPr latinLnBrk="1"/>
          <a:endParaRPr lang="ko-KR" altLang="en-US"/>
        </a:p>
      </dgm:t>
    </dgm:pt>
    <dgm:pt modelId="{92291B4F-905D-4146-BCFB-1471BAC1CF54}" type="sibTrans" cxnId="{5304DA04-CDA2-4888-921B-2EF9499D8B64}">
      <dgm:prSet/>
      <dgm:spPr/>
      <dgm:t>
        <a:bodyPr/>
        <a:lstStyle/>
        <a:p>
          <a:pPr latinLnBrk="1"/>
          <a:endParaRPr lang="ko-KR" altLang="en-US"/>
        </a:p>
      </dgm:t>
    </dgm:pt>
    <dgm:pt modelId="{045158B6-F7A0-40BA-8594-EE5F2AAE35CB}">
      <dgm:prSet phldrT="[텍스트]"/>
      <dgm:spPr/>
      <dgm:t>
        <a:bodyPr/>
        <a:lstStyle/>
        <a:p>
          <a:pPr latinLnBrk="1"/>
          <a:r>
            <a:rPr lang="ko-KR" altLang="en-US" dirty="0" err="1"/>
            <a:t>주교재</a:t>
          </a:r>
          <a:r>
            <a:rPr lang="ko-KR" altLang="en-US" dirty="0"/>
            <a:t> </a:t>
          </a:r>
          <a:r>
            <a:rPr lang="en-US" altLang="ko-KR" dirty="0"/>
            <a:t>: </a:t>
          </a:r>
          <a:r>
            <a:rPr lang="ko-KR" altLang="en-US" dirty="0"/>
            <a:t>최신 컴퓨터 구조 </a:t>
          </a:r>
          <a:r>
            <a:rPr lang="en-US" altLang="ko-KR" dirty="0"/>
            <a:t>(</a:t>
          </a:r>
          <a:r>
            <a:rPr lang="ko-KR" altLang="en-US" dirty="0" err="1"/>
            <a:t>임석구</a:t>
          </a:r>
          <a:r>
            <a:rPr lang="en-US" altLang="ko-KR" dirty="0"/>
            <a:t>, </a:t>
          </a:r>
          <a:r>
            <a:rPr lang="ko-KR" altLang="en-US" dirty="0" err="1"/>
            <a:t>홍경호</a:t>
          </a:r>
          <a:r>
            <a:rPr lang="en-US" altLang="ko-KR" dirty="0"/>
            <a:t>)</a:t>
          </a:r>
          <a:endParaRPr lang="ko-KR" altLang="en-US" dirty="0"/>
        </a:p>
      </dgm:t>
    </dgm:pt>
    <dgm:pt modelId="{8671145E-2EBB-40F7-BA1C-0A1C02F8DE26}" type="parTrans" cxnId="{13BB1511-C729-47A7-B3BF-CB9B698439C1}">
      <dgm:prSet/>
      <dgm:spPr/>
      <dgm:t>
        <a:bodyPr/>
        <a:lstStyle/>
        <a:p>
          <a:pPr latinLnBrk="1"/>
          <a:endParaRPr lang="ko-KR" altLang="en-US"/>
        </a:p>
      </dgm:t>
    </dgm:pt>
    <dgm:pt modelId="{E9D055D2-8E4B-48B8-8F5A-2DB487585110}" type="sibTrans" cxnId="{13BB1511-C729-47A7-B3BF-CB9B698439C1}">
      <dgm:prSet/>
      <dgm:spPr/>
      <dgm:t>
        <a:bodyPr/>
        <a:lstStyle/>
        <a:p>
          <a:pPr latinLnBrk="1"/>
          <a:endParaRPr lang="ko-KR" altLang="en-US"/>
        </a:p>
      </dgm:t>
    </dgm:pt>
    <dgm:pt modelId="{D80D9616-6838-46B9-AD4B-B4DCD2766B3B}">
      <dgm:prSet phldrT="[텍스트]"/>
      <dgm:spPr/>
      <dgm:t>
        <a:bodyPr/>
        <a:lstStyle/>
        <a:p>
          <a:pPr latinLnBrk="1"/>
          <a:r>
            <a:rPr lang="ko-KR" altLang="en-US" dirty="0"/>
            <a:t>담당교수 </a:t>
          </a:r>
          <a:r>
            <a:rPr lang="en-US" altLang="ko-KR" dirty="0"/>
            <a:t>: IT</a:t>
          </a:r>
          <a:r>
            <a:rPr lang="ko-KR" altLang="en-US" dirty="0"/>
            <a:t>인공지능학부 권기덕  </a:t>
          </a:r>
        </a:p>
      </dgm:t>
    </dgm:pt>
    <dgm:pt modelId="{B9FAD88A-26C0-4612-8425-5E100847C87E}" type="parTrans" cxnId="{665B1214-4C30-43E3-8BE2-59FAB9785D97}">
      <dgm:prSet/>
      <dgm:spPr/>
      <dgm:t>
        <a:bodyPr/>
        <a:lstStyle/>
        <a:p>
          <a:pPr latinLnBrk="1"/>
          <a:endParaRPr lang="ko-KR" altLang="en-US"/>
        </a:p>
      </dgm:t>
    </dgm:pt>
    <dgm:pt modelId="{C50B4C5A-1F29-4CCE-AFAB-8D590DC78B93}" type="sibTrans" cxnId="{665B1214-4C30-43E3-8BE2-59FAB9785D97}">
      <dgm:prSet/>
      <dgm:spPr/>
      <dgm:t>
        <a:bodyPr/>
        <a:lstStyle/>
        <a:p>
          <a:pPr latinLnBrk="1"/>
          <a:endParaRPr lang="ko-KR" altLang="en-US"/>
        </a:p>
      </dgm:t>
    </dgm:pt>
    <dgm:pt modelId="{73152E99-CFC2-4C1D-85F5-AA60B658AE63}">
      <dgm:prSet phldrT="[텍스트]"/>
      <dgm:spPr/>
      <dgm:t>
        <a:bodyPr/>
        <a:lstStyle/>
        <a:p>
          <a:pPr latinLnBrk="1"/>
          <a:r>
            <a:rPr lang="ko-KR" altLang="en-US" dirty="0"/>
            <a:t>참고 </a:t>
          </a:r>
          <a:r>
            <a:rPr lang="en-US" altLang="ko-KR" dirty="0"/>
            <a:t>: </a:t>
          </a:r>
          <a:r>
            <a:rPr lang="ko-KR" altLang="en-US" dirty="0"/>
            <a:t>컴퓨터 구조와 원리 </a:t>
          </a:r>
          <a:r>
            <a:rPr lang="en-US" altLang="ko-KR" dirty="0"/>
            <a:t>2.0</a:t>
          </a:r>
          <a:r>
            <a:rPr lang="ko-KR" altLang="en-US" dirty="0"/>
            <a:t> </a:t>
          </a:r>
          <a:r>
            <a:rPr lang="en-US" altLang="ko-KR" dirty="0"/>
            <a:t>(</a:t>
          </a:r>
          <a:r>
            <a:rPr lang="ko-KR" altLang="en-US" dirty="0" err="1"/>
            <a:t>신종홍</a:t>
          </a:r>
          <a:r>
            <a:rPr lang="en-US" altLang="ko-KR" dirty="0"/>
            <a:t>)</a:t>
          </a:r>
          <a:endParaRPr lang="ko-KR" altLang="en-US" dirty="0"/>
        </a:p>
      </dgm:t>
    </dgm:pt>
    <dgm:pt modelId="{CE3C9DCE-7AC8-4102-BE49-7D00E3D0CA1B}" type="sibTrans" cxnId="{2D5CA3E6-8D72-4A8C-9EEC-4FDD23709CB4}">
      <dgm:prSet/>
      <dgm:spPr/>
      <dgm:t>
        <a:bodyPr/>
        <a:lstStyle/>
        <a:p>
          <a:pPr latinLnBrk="1"/>
          <a:endParaRPr lang="ko-KR" altLang="en-US"/>
        </a:p>
      </dgm:t>
    </dgm:pt>
    <dgm:pt modelId="{ECB700E3-010D-458E-9221-BB9272B9AC78}" type="parTrans" cxnId="{2D5CA3E6-8D72-4A8C-9EEC-4FDD23709CB4}">
      <dgm:prSet/>
      <dgm:spPr/>
      <dgm:t>
        <a:bodyPr/>
        <a:lstStyle/>
        <a:p>
          <a:pPr latinLnBrk="1"/>
          <a:endParaRPr lang="ko-KR" altLang="en-US"/>
        </a:p>
      </dgm:t>
    </dgm:pt>
    <dgm:pt modelId="{EC714EF5-2093-4B7E-A26F-DFDFDAE1A90A}" type="pres">
      <dgm:prSet presAssocID="{017BA64C-049A-49A0-B2E6-0C2547E1DFE6}" presName="linear" presStyleCnt="0">
        <dgm:presLayoutVars>
          <dgm:animLvl val="lvl"/>
          <dgm:resizeHandles val="exact"/>
        </dgm:presLayoutVars>
      </dgm:prSet>
      <dgm:spPr/>
    </dgm:pt>
    <dgm:pt modelId="{FCDB2D8F-6930-4655-9807-179CFF97651E}" type="pres">
      <dgm:prSet presAssocID="{BE476BC0-AB01-40E8-B1C7-FCA3B4FF959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71D72CA-5FC6-46FF-AF45-43A18C928E14}" type="pres">
      <dgm:prSet presAssocID="{BE476BC0-AB01-40E8-B1C7-FCA3B4FF9596}" presName="childText" presStyleLbl="revTx" presStyleIdx="0" presStyleCnt="2">
        <dgm:presLayoutVars>
          <dgm:bulletEnabled val="1"/>
        </dgm:presLayoutVars>
      </dgm:prSet>
      <dgm:spPr/>
    </dgm:pt>
    <dgm:pt modelId="{EB520EF0-4DFA-4C93-B59F-6653943AB8A3}" type="pres">
      <dgm:prSet presAssocID="{D739BA2D-78F1-43E4-B84A-F417E37F72C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33F092A-ED91-422F-A7BB-AEF0FC502800}" type="pres">
      <dgm:prSet presAssocID="{D739BA2D-78F1-43E4-B84A-F417E37F72C4}" presName="childText" presStyleLbl="revTx" presStyleIdx="1" presStyleCnt="2" custLinFactNeighborY="16123">
        <dgm:presLayoutVars>
          <dgm:bulletEnabled val="1"/>
        </dgm:presLayoutVars>
      </dgm:prSet>
      <dgm:spPr/>
    </dgm:pt>
  </dgm:ptLst>
  <dgm:cxnLst>
    <dgm:cxn modelId="{5304DA04-CDA2-4888-921B-2EF9499D8B64}" srcId="{017BA64C-049A-49A0-B2E6-0C2547E1DFE6}" destId="{D739BA2D-78F1-43E4-B84A-F417E37F72C4}" srcOrd="1" destOrd="0" parTransId="{A671C4B3-C5E0-4693-BCF7-1827B2BD9A01}" sibTransId="{92291B4F-905D-4146-BCFB-1471BAC1CF54}"/>
    <dgm:cxn modelId="{13BB1511-C729-47A7-B3BF-CB9B698439C1}" srcId="{D739BA2D-78F1-43E4-B84A-F417E37F72C4}" destId="{045158B6-F7A0-40BA-8594-EE5F2AAE35CB}" srcOrd="0" destOrd="0" parTransId="{8671145E-2EBB-40F7-BA1C-0A1C02F8DE26}" sibTransId="{E9D055D2-8E4B-48B8-8F5A-2DB487585110}"/>
    <dgm:cxn modelId="{665B1214-4C30-43E3-8BE2-59FAB9785D97}" srcId="{BE476BC0-AB01-40E8-B1C7-FCA3B4FF9596}" destId="{D80D9616-6838-46B9-AD4B-B4DCD2766B3B}" srcOrd="1" destOrd="0" parTransId="{B9FAD88A-26C0-4612-8425-5E100847C87E}" sibTransId="{C50B4C5A-1F29-4CCE-AFAB-8D590DC78B93}"/>
    <dgm:cxn modelId="{D6BBB11D-5FB2-4313-83E6-036DA719B0FD}" type="presOf" srcId="{BE476BC0-AB01-40E8-B1C7-FCA3B4FF9596}" destId="{FCDB2D8F-6930-4655-9807-179CFF97651E}" srcOrd="0" destOrd="0" presId="urn:microsoft.com/office/officeart/2005/8/layout/vList2"/>
    <dgm:cxn modelId="{D1468C2B-261A-40B2-91C0-146A256D66B0}" type="presOf" srcId="{C1F623ED-A0CB-4668-A2F2-0C1E70732A93}" destId="{C71D72CA-5FC6-46FF-AF45-43A18C928E14}" srcOrd="0" destOrd="0" presId="urn:microsoft.com/office/officeart/2005/8/layout/vList2"/>
    <dgm:cxn modelId="{C7D9BB2E-AEAB-4426-94B8-45E93DBFACAC}" type="presOf" srcId="{017BA64C-049A-49A0-B2E6-0C2547E1DFE6}" destId="{EC714EF5-2093-4B7E-A26F-DFDFDAE1A90A}" srcOrd="0" destOrd="0" presId="urn:microsoft.com/office/officeart/2005/8/layout/vList2"/>
    <dgm:cxn modelId="{DF4DE42F-F191-40CF-83E5-44898D0354EA}" type="presOf" srcId="{045158B6-F7A0-40BA-8594-EE5F2AAE35CB}" destId="{533F092A-ED91-422F-A7BB-AEF0FC502800}" srcOrd="0" destOrd="0" presId="urn:microsoft.com/office/officeart/2005/8/layout/vList2"/>
    <dgm:cxn modelId="{7487CE33-4017-474B-9CD3-5B88FDA47D48}" srcId="{BE476BC0-AB01-40E8-B1C7-FCA3B4FF9596}" destId="{C1F623ED-A0CB-4668-A2F2-0C1E70732A93}" srcOrd="0" destOrd="0" parTransId="{B8454342-169D-4C54-9A2F-E754EF0D7B40}" sibTransId="{F40966D0-9CEF-4031-B96F-2B6811ED3C6E}"/>
    <dgm:cxn modelId="{51B99D55-634E-40CB-806F-5FEB611484C3}" srcId="{017BA64C-049A-49A0-B2E6-0C2547E1DFE6}" destId="{BE476BC0-AB01-40E8-B1C7-FCA3B4FF9596}" srcOrd="0" destOrd="0" parTransId="{07782F0A-0143-4053-88CA-4B5A8B53F2BE}" sibTransId="{0C11F115-D2DF-461D-91E9-35C8BB514EFB}"/>
    <dgm:cxn modelId="{23C31C79-3C0B-42A9-B1C9-C0DD8E8D804C}" type="presOf" srcId="{D739BA2D-78F1-43E4-B84A-F417E37F72C4}" destId="{EB520EF0-4DFA-4C93-B59F-6653943AB8A3}" srcOrd="0" destOrd="0" presId="urn:microsoft.com/office/officeart/2005/8/layout/vList2"/>
    <dgm:cxn modelId="{F6B04882-4798-4595-A60A-5B3DF18066E0}" type="presOf" srcId="{73152E99-CFC2-4C1D-85F5-AA60B658AE63}" destId="{533F092A-ED91-422F-A7BB-AEF0FC502800}" srcOrd="0" destOrd="1" presId="urn:microsoft.com/office/officeart/2005/8/layout/vList2"/>
    <dgm:cxn modelId="{E395A2E3-7179-46DA-BCB1-3ECD4AE03AC8}" type="presOf" srcId="{D80D9616-6838-46B9-AD4B-B4DCD2766B3B}" destId="{C71D72CA-5FC6-46FF-AF45-43A18C928E14}" srcOrd="0" destOrd="1" presId="urn:microsoft.com/office/officeart/2005/8/layout/vList2"/>
    <dgm:cxn modelId="{2D5CA3E6-8D72-4A8C-9EEC-4FDD23709CB4}" srcId="{D739BA2D-78F1-43E4-B84A-F417E37F72C4}" destId="{73152E99-CFC2-4C1D-85F5-AA60B658AE63}" srcOrd="1" destOrd="0" parTransId="{ECB700E3-010D-458E-9221-BB9272B9AC78}" sibTransId="{CE3C9DCE-7AC8-4102-BE49-7D00E3D0CA1B}"/>
    <dgm:cxn modelId="{ED670D19-D981-4DD3-B145-C36441EFD163}" type="presParOf" srcId="{EC714EF5-2093-4B7E-A26F-DFDFDAE1A90A}" destId="{FCDB2D8F-6930-4655-9807-179CFF97651E}" srcOrd="0" destOrd="0" presId="urn:microsoft.com/office/officeart/2005/8/layout/vList2"/>
    <dgm:cxn modelId="{4E5ED92F-C614-41DD-A311-B74D7247D7AE}" type="presParOf" srcId="{EC714EF5-2093-4B7E-A26F-DFDFDAE1A90A}" destId="{C71D72CA-5FC6-46FF-AF45-43A18C928E14}" srcOrd="1" destOrd="0" presId="urn:microsoft.com/office/officeart/2005/8/layout/vList2"/>
    <dgm:cxn modelId="{28F13F42-EB9A-40B5-8947-6C86738317F2}" type="presParOf" srcId="{EC714EF5-2093-4B7E-A26F-DFDFDAE1A90A}" destId="{EB520EF0-4DFA-4C93-B59F-6653943AB8A3}" srcOrd="2" destOrd="0" presId="urn:microsoft.com/office/officeart/2005/8/layout/vList2"/>
    <dgm:cxn modelId="{C0502693-F169-451F-82FE-BBF3E9308269}" type="presParOf" srcId="{EC714EF5-2093-4B7E-A26F-DFDFDAE1A90A}" destId="{533F092A-ED91-422F-A7BB-AEF0FC50280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B2D8F-6930-4655-9807-179CFF97651E}">
      <dsp:nvSpPr>
        <dsp:cNvPr id="0" name=""/>
        <dsp:cNvSpPr/>
      </dsp:nvSpPr>
      <dsp:spPr>
        <a:xfrm>
          <a:off x="0" y="26279"/>
          <a:ext cx="4896544" cy="71311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과목명 </a:t>
          </a:r>
          <a:r>
            <a:rPr lang="en-US" altLang="ko-KR" sz="2300" kern="1200" dirty="0"/>
            <a:t>: </a:t>
          </a:r>
          <a:r>
            <a:rPr lang="ko-KR" altLang="en-US" sz="2300" kern="1200" dirty="0"/>
            <a:t>최신 컴퓨터 구조</a:t>
          </a:r>
        </a:p>
      </dsp:txBody>
      <dsp:txXfrm>
        <a:off x="34811" y="61090"/>
        <a:ext cx="4826922" cy="643492"/>
      </dsp:txXfrm>
    </dsp:sp>
    <dsp:sp modelId="{C71D72CA-5FC6-46FF-AF45-43A18C928E14}">
      <dsp:nvSpPr>
        <dsp:cNvPr id="0" name=""/>
        <dsp:cNvSpPr/>
      </dsp:nvSpPr>
      <dsp:spPr>
        <a:xfrm>
          <a:off x="0" y="739394"/>
          <a:ext cx="4896544" cy="88078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465" tIns="29210" rIns="163576" bIns="2921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800" kern="1200" dirty="0"/>
            <a:t>강의 </a:t>
          </a:r>
          <a:r>
            <a:rPr lang="en-US" altLang="ko-KR" sz="1800" kern="1200"/>
            <a:t>: 2022</a:t>
          </a:r>
          <a:r>
            <a:rPr lang="ko-KR" altLang="en-US" sz="1800" kern="1200"/>
            <a:t>년 </a:t>
          </a:r>
          <a:r>
            <a:rPr lang="en-US" altLang="ko-KR" sz="1800" kern="1200" dirty="0"/>
            <a:t>1</a:t>
          </a:r>
          <a:r>
            <a:rPr lang="ko-KR" altLang="en-US" sz="1800" kern="1200" dirty="0"/>
            <a:t>학기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800" kern="1200" dirty="0"/>
            <a:t>담당교수 </a:t>
          </a:r>
          <a:r>
            <a:rPr lang="en-US" altLang="ko-KR" sz="1800" kern="1200" dirty="0"/>
            <a:t>: IT</a:t>
          </a:r>
          <a:r>
            <a:rPr lang="ko-KR" altLang="en-US" sz="1800" kern="1200" dirty="0"/>
            <a:t>인공지능학부 권기덕  </a:t>
          </a:r>
        </a:p>
      </dsp:txBody>
      <dsp:txXfrm>
        <a:off x="0" y="739394"/>
        <a:ext cx="4896544" cy="880785"/>
      </dsp:txXfrm>
    </dsp:sp>
    <dsp:sp modelId="{EB520EF0-4DFA-4C93-B59F-6653943AB8A3}">
      <dsp:nvSpPr>
        <dsp:cNvPr id="0" name=""/>
        <dsp:cNvSpPr/>
      </dsp:nvSpPr>
      <dsp:spPr>
        <a:xfrm>
          <a:off x="0" y="1620180"/>
          <a:ext cx="4896544" cy="713114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참고사항</a:t>
          </a:r>
          <a:r>
            <a:rPr lang="en-US" altLang="ko-KR" sz="2300" kern="1200" dirty="0"/>
            <a:t> </a:t>
          </a:r>
          <a:endParaRPr lang="ko-KR" altLang="en-US" sz="2300" kern="1200" dirty="0"/>
        </a:p>
      </dsp:txBody>
      <dsp:txXfrm>
        <a:off x="34811" y="1654991"/>
        <a:ext cx="4826922" cy="643492"/>
      </dsp:txXfrm>
    </dsp:sp>
    <dsp:sp modelId="{533F092A-ED91-422F-A7BB-AEF0FC502800}">
      <dsp:nvSpPr>
        <dsp:cNvPr id="0" name=""/>
        <dsp:cNvSpPr/>
      </dsp:nvSpPr>
      <dsp:spPr>
        <a:xfrm>
          <a:off x="0" y="2359575"/>
          <a:ext cx="4896544" cy="88078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465" tIns="29210" rIns="163576" bIns="2921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800" kern="1200" dirty="0" err="1"/>
            <a:t>주교재</a:t>
          </a:r>
          <a:r>
            <a:rPr lang="ko-KR" altLang="en-US" sz="1800" kern="1200" dirty="0"/>
            <a:t> </a:t>
          </a:r>
          <a:r>
            <a:rPr lang="en-US" altLang="ko-KR" sz="1800" kern="1200" dirty="0"/>
            <a:t>: </a:t>
          </a:r>
          <a:r>
            <a:rPr lang="ko-KR" altLang="en-US" sz="1800" kern="1200" dirty="0"/>
            <a:t>최신 컴퓨터 구조 </a:t>
          </a:r>
          <a:r>
            <a:rPr lang="en-US" altLang="ko-KR" sz="1800" kern="1200" dirty="0"/>
            <a:t>(</a:t>
          </a:r>
          <a:r>
            <a:rPr lang="ko-KR" altLang="en-US" sz="1800" kern="1200" dirty="0" err="1"/>
            <a:t>임석구</a:t>
          </a:r>
          <a:r>
            <a:rPr lang="en-US" altLang="ko-KR" sz="1800" kern="1200" dirty="0"/>
            <a:t>, </a:t>
          </a:r>
          <a:r>
            <a:rPr lang="ko-KR" altLang="en-US" sz="1800" kern="1200" dirty="0" err="1"/>
            <a:t>홍경호</a:t>
          </a:r>
          <a:r>
            <a:rPr lang="en-US" altLang="ko-KR" sz="1800" kern="1200" dirty="0"/>
            <a:t>)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800" kern="1200" dirty="0"/>
            <a:t>참고 </a:t>
          </a:r>
          <a:r>
            <a:rPr lang="en-US" altLang="ko-KR" sz="1800" kern="1200" dirty="0"/>
            <a:t>: </a:t>
          </a:r>
          <a:r>
            <a:rPr lang="ko-KR" altLang="en-US" sz="1800" kern="1200" dirty="0"/>
            <a:t>컴퓨터 구조와 원리 </a:t>
          </a:r>
          <a:r>
            <a:rPr lang="en-US" altLang="ko-KR" sz="1800" kern="1200" dirty="0"/>
            <a:t>2.0</a:t>
          </a:r>
          <a:r>
            <a:rPr lang="ko-KR" altLang="en-US" sz="1800" kern="1200" dirty="0"/>
            <a:t> </a:t>
          </a:r>
          <a:r>
            <a:rPr lang="en-US" altLang="ko-KR" sz="1800" kern="1200" dirty="0"/>
            <a:t>(</a:t>
          </a:r>
          <a:r>
            <a:rPr lang="ko-KR" altLang="en-US" sz="1800" kern="1200" dirty="0" err="1"/>
            <a:t>신종홍</a:t>
          </a:r>
          <a:r>
            <a:rPr lang="en-US" altLang="ko-KR" sz="1800" kern="1200" dirty="0"/>
            <a:t>)</a:t>
          </a:r>
          <a:endParaRPr lang="ko-KR" altLang="en-US" sz="1800" kern="1200" dirty="0"/>
        </a:p>
      </dsp:txBody>
      <dsp:txXfrm>
        <a:off x="0" y="2359575"/>
        <a:ext cx="4896544" cy="880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2022-03-10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2022-03-10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624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1590" y="998730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err="1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dirty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800" baseline="0" dirty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12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000" u="none">
                <a:ea typeface="맑은 고딕" pitchFamily="50" charset="-127"/>
              </a:rPr>
              <a:t>.</a:t>
            </a: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u="none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000" u="sng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72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bg>
      <p:bgPr>
        <a:solidFill>
          <a:srgbClr val="948A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251520" y="404664"/>
            <a:ext cx="4752528" cy="4777264"/>
            <a:chOff x="683568" y="451416"/>
            <a:chExt cx="4752528" cy="4777264"/>
          </a:xfrm>
        </p:grpSpPr>
        <p:pic>
          <p:nvPicPr>
            <p:cNvPr id="16" name="그림 15"/>
            <p:cNvPicPr>
              <a:picLocks noChangeAspect="1"/>
            </p:cNvPicPr>
            <p:nvPr userDrawn="1"/>
          </p:nvPicPr>
          <p:blipFill rotWithShape="1">
            <a:blip r:embed="rId2"/>
            <a:srcRect t="8890" b="7767"/>
            <a:stretch/>
          </p:blipFill>
          <p:spPr>
            <a:xfrm>
              <a:off x="683568" y="548680"/>
              <a:ext cx="4496543" cy="4680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 userDrawn="1"/>
          </p:nvSpPr>
          <p:spPr>
            <a:xfrm>
              <a:off x="4355976" y="451416"/>
              <a:ext cx="1080120" cy="720080"/>
            </a:xfrm>
            <a:prstGeom prst="rect">
              <a:avLst/>
            </a:prstGeom>
            <a:solidFill>
              <a:srgbClr val="948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제목 13"/>
          <p:cNvSpPr>
            <a:spLocks noGrp="1"/>
          </p:cNvSpPr>
          <p:nvPr>
            <p:ph type="title"/>
          </p:nvPr>
        </p:nvSpPr>
        <p:spPr>
          <a:xfrm>
            <a:off x="3635896" y="4797152"/>
            <a:ext cx="5328592" cy="1824936"/>
          </a:xfrm>
        </p:spPr>
        <p:txBody>
          <a:bodyPr>
            <a:noAutofit/>
          </a:bodyPr>
          <a:lstStyle>
            <a:lvl1pPr algn="ctr">
              <a:defRPr sz="4800" b="0">
                <a:solidFill>
                  <a:srgbClr val="2A2C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77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948A88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/57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56121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32738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/57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2312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288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/57</a:t>
            </a:r>
          </a:p>
        </p:txBody>
      </p:sp>
    </p:spTree>
    <p:extLst>
      <p:ext uri="{BB962C8B-B14F-4D97-AF65-F5344CB8AC3E}">
        <p14:creationId xmlns:p14="http://schemas.microsoft.com/office/powerpoint/2010/main" val="2875631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dministrator\Desktop\그림1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4"/>
          <a:stretch/>
        </p:blipFill>
        <p:spPr bwMode="auto">
          <a:xfrm>
            <a:off x="0" y="260648"/>
            <a:ext cx="9144000" cy="5755631"/>
          </a:xfrm>
          <a:prstGeom prst="rect">
            <a:avLst/>
          </a:prstGeom>
          <a:ln>
            <a:noFill/>
          </a:ln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1763688" y="2876958"/>
            <a:ext cx="7235825" cy="2227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800" b="1" spc="-300" baseline="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컴퓨터구조</a:t>
            </a:r>
            <a:endParaRPr kumimoji="0" lang="en-US" altLang="ko-KR" sz="4800" b="1" spc="-300" baseline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Arial" pitchFamily="34" charset="0"/>
              </a:rPr>
              <a:t>IT</a:t>
            </a:r>
            <a:r>
              <a:rPr kumimoji="0" lang="ko-KR" alt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Arial" pitchFamily="34" charset="0"/>
              </a:rPr>
              <a:t>인공지능학부</a:t>
            </a:r>
            <a:r>
              <a:rPr kumimoji="0" lang="ko-KR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맑은 고딕" pitchFamily="50" charset="-127"/>
                <a:cs typeface="Arial" pitchFamily="34" charset="0"/>
              </a:rPr>
              <a:t>권 기 덕 교수 </a:t>
            </a:r>
            <a:endParaRPr kumimoji="0" lang="en-US" altLang="ko-KR" sz="25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498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>
            <a:grpSpLocks/>
          </p:cNvGrpSpPr>
          <p:nvPr userDrawn="1"/>
        </p:nvGrpSpPr>
        <p:grpSpPr bwMode="auto">
          <a:xfrm>
            <a:off x="-12700" y="-1588"/>
            <a:ext cx="9156700" cy="836613"/>
            <a:chOff x="-12020" y="-1058"/>
            <a:chExt cx="9158620" cy="720000"/>
          </a:xfrm>
          <a:solidFill>
            <a:schemeClr val="accent6">
              <a:lumMod val="75000"/>
            </a:schemeClr>
          </a:solidFill>
        </p:grpSpPr>
        <p:sp>
          <p:nvSpPr>
            <p:cNvPr id="3" name="직사각형 2"/>
            <p:cNvSpPr/>
            <p:nvPr userDrawn="1"/>
          </p:nvSpPr>
          <p:spPr>
            <a:xfrm>
              <a:off x="-12020" y="-1058"/>
              <a:ext cx="915862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178946" y="-1058"/>
              <a:ext cx="8965726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>
          <a:xfrm>
            <a:off x="179388" y="6388100"/>
            <a:ext cx="50482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000">
                <a:latin typeface="+mn-lt"/>
                <a:ea typeface="+mn-ea"/>
              </a:defRPr>
            </a:lvl1pPr>
          </a:lstStyle>
          <a:p>
            <a:pPr>
              <a:defRPr/>
            </a:pPr>
            <a:fld id="{D23916F6-585A-4A9A-BCE4-41D17507ECD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73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2022-03-10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6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6" r:id="rId1"/>
    <p:sldLayoutId id="2147484677" r:id="rId2"/>
    <p:sldLayoutId id="2147484678" r:id="rId3"/>
    <p:sldLayoutId id="2147484679" r:id="rId4"/>
    <p:sldLayoutId id="2147484680" r:id="rId5"/>
    <p:sldLayoutId id="2147484681" r:id="rId6"/>
    <p:sldLayoutId id="2147484682" r:id="rId7"/>
    <p:sldLayoutId id="2147484683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0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kkkd89@naver.com" TargetMode="Externa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5.png"/><Relationship Id="rId4" Type="http://schemas.openxmlformats.org/officeDocument/2006/relationships/image" Target="../media/image4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7.png"/><Relationship Id="rId4" Type="http://schemas.openxmlformats.org/officeDocument/2006/relationships/image" Target="../media/image46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1.wmf"/><Relationship Id="rId11" Type="http://schemas.openxmlformats.org/officeDocument/2006/relationships/image" Target="../media/image53.wmf"/><Relationship Id="rId5" Type="http://schemas.openxmlformats.org/officeDocument/2006/relationships/oleObject" Target="../embeddings/oleObject13.bin"/><Relationship Id="rId10" Type="http://schemas.openxmlformats.org/officeDocument/2006/relationships/oleObject" Target="../embeddings/oleObject15.bin"/><Relationship Id="rId4" Type="http://schemas.openxmlformats.org/officeDocument/2006/relationships/image" Target="../media/image50.wmf"/><Relationship Id="rId9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0.png"/><Relationship Id="rId4" Type="http://schemas.openxmlformats.org/officeDocument/2006/relationships/image" Target="../media/image69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71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74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77.png"/><Relationship Id="rId4" Type="http://schemas.openxmlformats.org/officeDocument/2006/relationships/image" Target="../media/image76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225"/>
            <a:ext cx="23907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2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진법과 진법 변환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진법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marL="449263" lvl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 10</a:t>
            </a:r>
            <a:r>
              <a:rPr lang="ko-KR" altLang="en-US" sz="1800" b="1" spc="-100" dirty="0"/>
              <a:t>진법</a:t>
            </a:r>
          </a:p>
          <a:p>
            <a:pPr marL="630238"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700" spc="-100" dirty="0"/>
              <a:t>10</a:t>
            </a:r>
            <a:r>
              <a:rPr lang="ko-KR" altLang="en-US" sz="1700" spc="-100" dirty="0"/>
              <a:t>진수</a:t>
            </a:r>
            <a:r>
              <a:rPr lang="en-US" altLang="ko-KR" sz="1700" spc="-100" dirty="0"/>
              <a:t>: </a:t>
            </a:r>
            <a:r>
              <a:rPr lang="ko-KR" altLang="en-US" sz="1700" spc="-100" dirty="0"/>
              <a:t>기수가 </a:t>
            </a:r>
            <a:r>
              <a:rPr lang="en-US" altLang="ko-KR" sz="1700" spc="-100" dirty="0"/>
              <a:t>10</a:t>
            </a:r>
            <a:r>
              <a:rPr lang="ko-KR" altLang="en-US" sz="1700" spc="-100" dirty="0"/>
              <a:t>인 수</a:t>
            </a:r>
          </a:p>
          <a:p>
            <a:pPr marL="630238"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700" spc="-100" dirty="0"/>
              <a:t>0, 1, 2, 3, 4, 5, 6, 7, 8, 9</a:t>
            </a:r>
            <a:r>
              <a:rPr lang="ko-KR" altLang="en-US" sz="1700" spc="-100" dirty="0"/>
              <a:t>의 </a:t>
            </a:r>
            <a:r>
              <a:rPr lang="en-US" altLang="ko-KR" sz="1700" spc="-100" dirty="0"/>
              <a:t>10</a:t>
            </a:r>
            <a:r>
              <a:rPr lang="ko-KR" altLang="en-US" sz="1700" spc="-100" dirty="0"/>
              <a:t>개 수로 표현</a:t>
            </a:r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z="1700" spc="-100" dirty="0"/>
              <a:t> </a:t>
            </a:r>
            <a:endParaRPr lang="en-US" altLang="ko-KR" sz="1700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en-US" altLang="ko-KR" sz="1700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en-US" altLang="ko-KR" sz="1700" spc="-100" dirty="0"/>
          </a:p>
          <a:p>
            <a:pPr marL="449263" lvl="1">
              <a:lnSpc>
                <a:spcPct val="110000"/>
              </a:lnSpc>
              <a:spcBef>
                <a:spcPts val="1800"/>
              </a:spcBef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 2</a:t>
            </a:r>
            <a:r>
              <a:rPr lang="ko-KR" altLang="en-US" sz="1800" b="1" spc="-100" dirty="0"/>
              <a:t>진법</a:t>
            </a:r>
          </a:p>
          <a:p>
            <a:pPr marL="630238"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/>
              <a:t>기수가 </a:t>
            </a:r>
            <a:r>
              <a:rPr lang="en-US" altLang="ko-KR" sz="1700" spc="-100" dirty="0"/>
              <a:t>2</a:t>
            </a:r>
            <a:r>
              <a:rPr lang="ko-KR" altLang="en-US" sz="1700" spc="-100" dirty="0"/>
              <a:t>인 수</a:t>
            </a:r>
          </a:p>
          <a:p>
            <a:pPr marL="630238"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700" spc="-100" dirty="0"/>
              <a:t>0, 1 </a:t>
            </a:r>
            <a:r>
              <a:rPr lang="ko-KR" altLang="en-US" sz="1700" spc="-100" dirty="0"/>
              <a:t>두 개의 수로 표현</a:t>
            </a:r>
            <a:r>
              <a:rPr lang="en-US" altLang="ko-KR" sz="1700" spc="-100" dirty="0"/>
              <a:t>, 0,1, 10 (</a:t>
            </a:r>
            <a:r>
              <a:rPr lang="ko-KR" altLang="en-US" sz="1700" spc="-100" dirty="0"/>
              <a:t>십으로</a:t>
            </a:r>
            <a:r>
              <a:rPr lang="en-US" altLang="ko-KR" sz="1700" spc="-100" dirty="0"/>
              <a:t> </a:t>
            </a:r>
            <a:r>
              <a:rPr lang="ko-KR" altLang="en-US" sz="1700" spc="-100" dirty="0"/>
              <a:t>읽지 않고 일영으로 읽음</a:t>
            </a:r>
            <a:r>
              <a:rPr lang="en-US" altLang="ko-KR" sz="1700" spc="-100" dirty="0"/>
              <a:t>)</a:t>
            </a:r>
            <a:endParaRPr lang="ko-KR" altLang="en-US" sz="1700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ko-KR" altLang="en-US" sz="1700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2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654156"/>
              </p:ext>
            </p:extLst>
          </p:nvPr>
        </p:nvGraphicFramePr>
        <p:xfrm>
          <a:off x="971600" y="2564904"/>
          <a:ext cx="6264696" cy="663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3" imgW="3835400" imgH="406400" progId="Equation.DSMT4">
                  <p:embed/>
                </p:oleObj>
              </mc:Choice>
              <mc:Fallback>
                <p:oleObj name="Equation" r:id="rId3" imgW="3835400" imgH="40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2564904"/>
                        <a:ext cx="6264696" cy="663809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004696"/>
              </p:ext>
            </p:extLst>
          </p:nvPr>
        </p:nvGraphicFramePr>
        <p:xfrm>
          <a:off x="971600" y="4881463"/>
          <a:ext cx="7200800" cy="108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5" imgW="4648200" imgH="698500" progId="Equation.DSMT4">
                  <p:embed/>
                </p:oleObj>
              </mc:Choice>
              <mc:Fallback>
                <p:oleObj name="Equation" r:id="rId5" imgW="4648200" imgH="6985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4881463"/>
                        <a:ext cx="7200800" cy="108208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7782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진법과 진법 변환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449263" lvl="1">
              <a:lnSpc>
                <a:spcPct val="110000"/>
              </a:lnSpc>
              <a:spcBef>
                <a:spcPts val="1800"/>
              </a:spcBef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 8</a:t>
            </a:r>
            <a:r>
              <a:rPr lang="ko-KR" altLang="en-US" sz="1800" b="1" spc="-100" dirty="0"/>
              <a:t>진법</a:t>
            </a:r>
          </a:p>
          <a:p>
            <a:pPr marL="630238"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700" spc="-100" dirty="0"/>
              <a:t>0~7</a:t>
            </a:r>
            <a:r>
              <a:rPr lang="ko-KR" altLang="en-US" sz="1700" spc="-100" dirty="0"/>
              <a:t>까지 </a:t>
            </a:r>
            <a:r>
              <a:rPr lang="en-US" altLang="ko-KR" sz="1700" spc="-100" dirty="0"/>
              <a:t>8</a:t>
            </a:r>
            <a:r>
              <a:rPr lang="ko-KR" altLang="en-US" sz="1700" spc="-100" dirty="0"/>
              <a:t>개의 수로 표현</a:t>
            </a:r>
            <a:r>
              <a:rPr lang="en-US" altLang="ko-KR" sz="1700" spc="-100" dirty="0"/>
              <a:t>, 0</a:t>
            </a:r>
            <a:r>
              <a:rPr lang="ko-KR" altLang="en-US" sz="1700" spc="-100" dirty="0"/>
              <a:t>에서 </a:t>
            </a:r>
            <a:r>
              <a:rPr lang="en-US" altLang="ko-KR" sz="1700" spc="-100" dirty="0"/>
              <a:t>7</a:t>
            </a:r>
            <a:r>
              <a:rPr lang="ko-KR" altLang="en-US" sz="1700" spc="-100" dirty="0"/>
              <a:t>까지 그 다음 수는 </a:t>
            </a:r>
            <a:r>
              <a:rPr lang="en-US" altLang="ko-KR" sz="1700" spc="-100" dirty="0"/>
              <a:t>10(</a:t>
            </a:r>
            <a:r>
              <a:rPr lang="ko-KR" altLang="en-US" sz="1700" spc="-100" dirty="0"/>
              <a:t>일영</a:t>
            </a:r>
            <a:r>
              <a:rPr lang="en-US" altLang="ko-KR" sz="1700" spc="-100" dirty="0"/>
              <a:t>)</a:t>
            </a:r>
            <a:endParaRPr lang="ko-KR" altLang="en-US" sz="1700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z="1700" spc="-100" dirty="0"/>
              <a:t> </a:t>
            </a:r>
            <a:endParaRPr lang="en-US" altLang="ko-KR" sz="1700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en-US" altLang="ko-KR" sz="1700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en-US" altLang="ko-KR" sz="1700" spc="-100" dirty="0"/>
          </a:p>
          <a:p>
            <a:pPr marL="449263" lvl="1">
              <a:lnSpc>
                <a:spcPct val="110000"/>
              </a:lnSpc>
              <a:spcBef>
                <a:spcPts val="1800"/>
              </a:spcBef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 16</a:t>
            </a:r>
            <a:r>
              <a:rPr lang="ko-KR" altLang="en-US" sz="1800" b="1" spc="-100" dirty="0"/>
              <a:t>진법</a:t>
            </a:r>
          </a:p>
          <a:p>
            <a:pPr marL="630238"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700" spc="-100" dirty="0"/>
              <a:t>0~9, A~F</a:t>
            </a:r>
            <a:r>
              <a:rPr lang="ko-KR" altLang="en-US" sz="1700" spc="-100" dirty="0"/>
              <a:t>까지 </a:t>
            </a:r>
            <a:r>
              <a:rPr lang="en-US" altLang="ko-KR" sz="1700" spc="-100" dirty="0"/>
              <a:t>16</a:t>
            </a:r>
            <a:r>
              <a:rPr lang="ko-KR" altLang="en-US" sz="1700" spc="-100" dirty="0"/>
              <a:t>개의 기호로 표현</a:t>
            </a:r>
            <a:endParaRPr lang="en-US" altLang="ko-KR" sz="1700" spc="-100" dirty="0"/>
          </a:p>
          <a:p>
            <a:pPr marL="630238"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700" spc="-100" dirty="0"/>
          </a:p>
          <a:p>
            <a:pPr marL="630238"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700" spc="-100" dirty="0"/>
          </a:p>
          <a:p>
            <a:pPr marL="630238"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700" spc="-100" dirty="0"/>
          </a:p>
          <a:p>
            <a:pPr marL="630238"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700" spc="-100" dirty="0"/>
              <a:t>8</a:t>
            </a:r>
            <a:r>
              <a:rPr lang="ko-KR" altLang="en-US" sz="1700" spc="-100" dirty="0"/>
              <a:t>진수보다는 </a:t>
            </a:r>
            <a:r>
              <a:rPr lang="en-US" altLang="ko-KR" sz="1700" spc="-100" dirty="0"/>
              <a:t>16</a:t>
            </a:r>
            <a:r>
              <a:rPr lang="ko-KR" altLang="en-US" sz="1700" spc="-100" dirty="0"/>
              <a:t>진수를 사용하는 경우가 더 많은데 실제로 컴퓨터 구조나 어셈블리어에서는 </a:t>
            </a:r>
            <a:r>
              <a:rPr lang="en-US" altLang="ko-KR" sz="1700" spc="-100" dirty="0"/>
              <a:t>16</a:t>
            </a:r>
            <a:r>
              <a:rPr lang="ko-KR" altLang="en-US" sz="1700" spc="-100" dirty="0"/>
              <a:t>진수를 많이 쓴다</a:t>
            </a:r>
            <a:r>
              <a:rPr lang="en-US" altLang="ko-KR" sz="1700" spc="-100" dirty="0"/>
              <a:t>. </a:t>
            </a:r>
            <a:r>
              <a:rPr lang="ko-KR" altLang="en-US" sz="1700" spc="-100" dirty="0"/>
              <a:t>자릿수를 더 짧게 표현할 수 있기 때문이다</a:t>
            </a:r>
            <a:r>
              <a:rPr lang="en-US" altLang="ko-KR" sz="1700" spc="-100" dirty="0"/>
              <a:t>.</a:t>
            </a:r>
            <a:endParaRPr lang="ko-KR" altLang="en-US" sz="1700" spc="-100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721156"/>
              </p:ext>
            </p:extLst>
          </p:nvPr>
        </p:nvGraphicFramePr>
        <p:xfrm>
          <a:off x="971600" y="1556792"/>
          <a:ext cx="620077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3" imgW="3492500" imgH="431800" progId="Equation.DSMT4">
                  <p:embed/>
                </p:oleObj>
              </mc:Choice>
              <mc:Fallback>
                <p:oleObj name="Equation" r:id="rId3" imgW="3492500" imgH="431800" progId="Equation.DSMT4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556792"/>
                        <a:ext cx="6200775" cy="76517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149182"/>
              </p:ext>
            </p:extLst>
          </p:nvPr>
        </p:nvGraphicFramePr>
        <p:xfrm>
          <a:off x="971550" y="3599929"/>
          <a:ext cx="6938963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5" imgW="3924300" imgH="431800" progId="Equation.3">
                  <p:embed/>
                </p:oleObj>
              </mc:Choice>
              <mc:Fallback>
                <p:oleObj name="Equation" r:id="rId5" imgW="3924300" imgH="431800" progId="Equation.3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599929"/>
                        <a:ext cx="6938963" cy="76517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791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진법과 진법 변환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449263" lvl="1">
              <a:lnSpc>
                <a:spcPct val="110000"/>
              </a:lnSpc>
              <a:spcBef>
                <a:spcPts val="1800"/>
              </a:spcBef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 2</a:t>
            </a:r>
            <a:r>
              <a:rPr lang="ko-KR" altLang="en-US" sz="1800" b="1" spc="-100" dirty="0"/>
              <a:t>진수에 해당하는 </a:t>
            </a:r>
            <a:r>
              <a:rPr lang="en-US" altLang="ko-KR" sz="1800" b="1" spc="-100" dirty="0"/>
              <a:t>8</a:t>
            </a:r>
            <a:r>
              <a:rPr lang="ko-KR" altLang="en-US" sz="1800" b="1" spc="-100" dirty="0"/>
              <a:t>진수</a:t>
            </a:r>
            <a:r>
              <a:rPr lang="en-US" altLang="ko-KR" sz="1800" b="1" spc="-100" dirty="0"/>
              <a:t>, 16</a:t>
            </a:r>
            <a:r>
              <a:rPr lang="ko-KR" altLang="en-US" sz="1800" b="1" spc="-100" dirty="0"/>
              <a:t>진수</a:t>
            </a:r>
            <a:r>
              <a:rPr lang="en-US" altLang="ko-KR" sz="1800" b="1" spc="-100" dirty="0"/>
              <a:t>, 10</a:t>
            </a:r>
            <a:r>
              <a:rPr lang="ko-KR" altLang="en-US" sz="1800" b="1" spc="-100" dirty="0"/>
              <a:t>진수 표현</a:t>
            </a:r>
            <a:endParaRPr lang="ko-KR" altLang="en-US" sz="1700" spc="-1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59"/>
            <a:ext cx="7759130" cy="374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182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진법과 진법 변환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진법 변환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marL="442913" lvl="1" indent="-28575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en-US" altLang="ko-KR" sz="2000" b="1" spc="-100" dirty="0"/>
              <a:t> 2</a:t>
            </a:r>
            <a:r>
              <a:rPr lang="ko-KR" altLang="en-US" sz="2000" b="1" spc="-100" dirty="0"/>
              <a:t>진수</a:t>
            </a:r>
            <a:r>
              <a:rPr lang="en-US" altLang="ko-KR" sz="2000" b="1" spc="-100" dirty="0"/>
              <a:t>, 8</a:t>
            </a:r>
            <a:r>
              <a:rPr lang="ko-KR" altLang="en-US" sz="2000" b="1" spc="-100" dirty="0"/>
              <a:t>진수</a:t>
            </a:r>
            <a:r>
              <a:rPr lang="en-US" altLang="ko-KR" sz="2000" b="1" spc="-100" dirty="0"/>
              <a:t>, 16</a:t>
            </a:r>
            <a:r>
              <a:rPr lang="ko-KR" altLang="en-US" sz="2000" b="1" spc="-100" dirty="0"/>
              <a:t>진수를 </a:t>
            </a:r>
            <a:r>
              <a:rPr lang="en-US" altLang="ko-KR" sz="2000" b="1" spc="-100" dirty="0"/>
              <a:t>10</a:t>
            </a:r>
            <a:r>
              <a:rPr lang="ko-KR" altLang="en-US" sz="2000" b="1" spc="-100" dirty="0"/>
              <a:t>진수로 변환</a:t>
            </a:r>
          </a:p>
          <a:p>
            <a:pPr marL="45243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pc="-100" dirty="0">
                <a:solidFill>
                  <a:srgbClr val="009999"/>
                </a:solidFill>
              </a:rPr>
              <a:t>➊</a:t>
            </a:r>
            <a:r>
              <a:rPr lang="ko-KR" altLang="en-US" spc="-100" dirty="0"/>
              <a:t> </a:t>
            </a:r>
            <a:r>
              <a:rPr lang="en-US" altLang="ko-KR" spc="-100" dirty="0"/>
              <a:t>2</a:t>
            </a:r>
            <a:r>
              <a:rPr lang="ko-KR" altLang="en-US" spc="-100" dirty="0"/>
              <a:t>진수를 </a:t>
            </a:r>
            <a:r>
              <a:rPr lang="en-US" altLang="ko-KR" spc="-100" dirty="0"/>
              <a:t>10</a:t>
            </a:r>
            <a:r>
              <a:rPr lang="ko-KR" altLang="en-US" spc="-100" dirty="0"/>
              <a:t>진수로 변환한 예</a:t>
            </a:r>
            <a:endParaRPr lang="en-US" altLang="ko-KR" spc="-100" dirty="0"/>
          </a:p>
          <a:p>
            <a:pPr marL="45243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en-US" altLang="ko-KR" spc="-100" dirty="0"/>
          </a:p>
          <a:p>
            <a:pPr marL="45243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en-US" altLang="ko-KR" sz="1800" spc="-100" dirty="0"/>
          </a:p>
          <a:p>
            <a:pPr marL="45243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en-US" altLang="ko-KR" sz="1800" spc="-100" dirty="0"/>
          </a:p>
          <a:p>
            <a:pPr marL="45243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>
                <a:solidFill>
                  <a:srgbClr val="009999"/>
                </a:solidFill>
              </a:rPr>
              <a:t>➋</a:t>
            </a:r>
            <a:r>
              <a:rPr lang="ko-KR" altLang="en-US" spc="-100" dirty="0"/>
              <a:t> </a:t>
            </a:r>
            <a:r>
              <a:rPr lang="en-US" altLang="ko-KR" spc="-100" dirty="0"/>
              <a:t>8</a:t>
            </a:r>
            <a:r>
              <a:rPr lang="ko-KR" altLang="en-US" spc="-100" dirty="0"/>
              <a:t>진수를 </a:t>
            </a:r>
            <a:r>
              <a:rPr lang="en-US" altLang="ko-KR" spc="-100" dirty="0"/>
              <a:t>10</a:t>
            </a:r>
            <a:r>
              <a:rPr lang="ko-KR" altLang="en-US" spc="-100" dirty="0"/>
              <a:t>진수로 변환한 예</a:t>
            </a:r>
            <a:endParaRPr lang="en-US" altLang="ko-KR" spc="-100" dirty="0"/>
          </a:p>
          <a:p>
            <a:pPr marL="45243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en-US" altLang="ko-KR" sz="1800" spc="-100" dirty="0"/>
          </a:p>
          <a:p>
            <a:pPr marL="45243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en-US" altLang="ko-KR" sz="1800" spc="-100" dirty="0"/>
          </a:p>
          <a:p>
            <a:pPr marL="45243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en-US" altLang="ko-KR" spc="-100" dirty="0"/>
          </a:p>
          <a:p>
            <a:pPr marL="45243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en-US" altLang="ko-KR" spc="-100" dirty="0"/>
          </a:p>
          <a:p>
            <a:pPr marL="45243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pc="-100" dirty="0">
                <a:solidFill>
                  <a:srgbClr val="009999"/>
                </a:solidFill>
              </a:rPr>
              <a:t>➌</a:t>
            </a:r>
            <a:r>
              <a:rPr lang="ko-KR" altLang="en-US" spc="-100" dirty="0"/>
              <a:t> </a:t>
            </a:r>
            <a:r>
              <a:rPr lang="en-US" altLang="ko-KR" spc="-100" dirty="0"/>
              <a:t>16</a:t>
            </a:r>
            <a:r>
              <a:rPr lang="ko-KR" altLang="en-US" spc="-100" dirty="0"/>
              <a:t>진수를 </a:t>
            </a:r>
            <a:r>
              <a:rPr lang="en-US" altLang="ko-KR" spc="-100" dirty="0"/>
              <a:t>10</a:t>
            </a:r>
            <a:r>
              <a:rPr lang="ko-KR" altLang="en-US" spc="-100" dirty="0"/>
              <a:t>진수로 변환한 예</a:t>
            </a:r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z="1700" spc="-100" dirty="0"/>
              <a:t> </a:t>
            </a:r>
            <a:endParaRPr lang="en-US" altLang="ko-KR" sz="1700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ko-KR" altLang="en-US" sz="1700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3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91719"/>
            <a:ext cx="7774305" cy="94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349195"/>
            <a:ext cx="4993958" cy="1320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575665"/>
            <a:ext cx="5080635" cy="1293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9868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진법과 진법 변환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442913" lvl="1" indent="-28575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en-US" altLang="ko-KR" sz="2000" b="1" spc="-100" dirty="0"/>
              <a:t>10</a:t>
            </a:r>
            <a:r>
              <a:rPr lang="ko-KR" altLang="en-US" sz="2000" b="1" spc="-100" dirty="0"/>
              <a:t>진수 </a:t>
            </a:r>
            <a:r>
              <a:rPr lang="en-US" altLang="ko-KR" sz="2000" b="1" spc="-100" dirty="0"/>
              <a:t>- 2</a:t>
            </a:r>
            <a:r>
              <a:rPr lang="ko-KR" altLang="en-US" sz="2000" b="1" spc="-100" dirty="0"/>
              <a:t>진수 변환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정수부분과 소수부분으로 나누어 변환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정수부분은 </a:t>
            </a:r>
            <a:r>
              <a:rPr lang="en-US" altLang="ko-KR" spc="-100" dirty="0"/>
              <a:t>2</a:t>
            </a:r>
            <a:r>
              <a:rPr lang="ko-KR" altLang="en-US" spc="-100" dirty="0"/>
              <a:t>로 나누고</a:t>
            </a:r>
            <a:r>
              <a:rPr lang="en-US" altLang="ko-KR" spc="-100" dirty="0"/>
              <a:t>, </a:t>
            </a:r>
            <a:r>
              <a:rPr lang="ko-KR" altLang="en-US" spc="-100" dirty="0"/>
              <a:t>소수부분은 </a:t>
            </a:r>
            <a:r>
              <a:rPr lang="en-US" altLang="ko-KR" spc="-100" dirty="0"/>
              <a:t>2</a:t>
            </a:r>
            <a:r>
              <a:rPr lang="ko-KR" altLang="en-US" spc="-100" dirty="0"/>
              <a:t>를 곱한다</a:t>
            </a:r>
            <a:r>
              <a:rPr lang="en-US" altLang="ko-KR" spc="-100" dirty="0"/>
              <a:t>.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10</a:t>
            </a:r>
            <a:r>
              <a:rPr lang="ko-KR" altLang="en-US" spc="-100" dirty="0"/>
              <a:t>진수 </a:t>
            </a:r>
            <a:r>
              <a:rPr lang="en-US" altLang="ko-KR" spc="-100" dirty="0"/>
              <a:t>75.6875</a:t>
            </a:r>
            <a:r>
              <a:rPr lang="ko-KR" altLang="en-US" spc="-100" dirty="0"/>
              <a:t>를 </a:t>
            </a:r>
            <a:r>
              <a:rPr lang="en-US" altLang="ko-KR" spc="-100" dirty="0"/>
              <a:t>2</a:t>
            </a:r>
            <a:r>
              <a:rPr lang="ko-KR" altLang="en-US" spc="-100" dirty="0"/>
              <a:t>진수로 변환한 예</a:t>
            </a:r>
          </a:p>
          <a:p>
            <a:pPr marL="45243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ko-KR" altLang="en-US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z="1700" spc="-100" dirty="0"/>
              <a:t> </a:t>
            </a:r>
            <a:endParaRPr lang="en-US" altLang="ko-KR" sz="1700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ko-KR" altLang="en-US" sz="1700" spc="-1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66" y="2348880"/>
            <a:ext cx="781674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1150513"/>
              </p:ext>
            </p:extLst>
          </p:nvPr>
        </p:nvGraphicFramePr>
        <p:xfrm>
          <a:off x="2555776" y="5301208"/>
          <a:ext cx="32242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4" imgW="1612800" imgH="215640" progId="Equation.DSMT4">
                  <p:embed/>
                </p:oleObj>
              </mc:Choice>
              <mc:Fallback>
                <p:oleObj name="Equation" r:id="rId4" imgW="1612800" imgH="21564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5301208"/>
                        <a:ext cx="32242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5920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진법과 진법 변환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442913" lvl="1" indent="-28575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en-US" altLang="ko-KR" sz="2000" b="1" spc="-100" dirty="0"/>
              <a:t>10</a:t>
            </a:r>
            <a:r>
              <a:rPr lang="ko-KR" altLang="en-US" sz="2000" b="1" spc="-100" dirty="0"/>
              <a:t>진수 </a:t>
            </a:r>
            <a:r>
              <a:rPr lang="en-US" altLang="ko-KR" sz="2000" b="1" spc="-100" dirty="0"/>
              <a:t>- 8</a:t>
            </a:r>
            <a:r>
              <a:rPr lang="ko-KR" altLang="en-US" sz="2000" b="1" spc="-100" dirty="0"/>
              <a:t>진수 변환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10</a:t>
            </a:r>
            <a:r>
              <a:rPr lang="ko-KR" altLang="en-US" spc="-100" dirty="0"/>
              <a:t>진수 </a:t>
            </a:r>
            <a:r>
              <a:rPr lang="en-US" altLang="ko-KR" spc="-100" dirty="0"/>
              <a:t>75.6875</a:t>
            </a:r>
            <a:r>
              <a:rPr lang="ko-KR" altLang="en-US" spc="-100" dirty="0"/>
              <a:t>를 </a:t>
            </a:r>
            <a:r>
              <a:rPr lang="en-US" altLang="ko-KR" spc="-100" dirty="0"/>
              <a:t>8</a:t>
            </a:r>
            <a:r>
              <a:rPr lang="ko-KR" altLang="en-US" spc="-100" dirty="0"/>
              <a:t>진수로 변환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8</a:t>
            </a:r>
            <a:r>
              <a:rPr lang="ko-KR" altLang="en-US" spc="-100" dirty="0"/>
              <a:t>로 나누고</a:t>
            </a:r>
            <a:r>
              <a:rPr lang="en-US" altLang="ko-KR" spc="-100" dirty="0"/>
              <a:t>, </a:t>
            </a:r>
            <a:r>
              <a:rPr lang="ko-KR" altLang="en-US" spc="-100" dirty="0"/>
              <a:t>곱한다</a:t>
            </a:r>
            <a:r>
              <a:rPr lang="en-US" altLang="ko-KR" spc="-100" dirty="0"/>
              <a:t>.</a:t>
            </a:r>
          </a:p>
          <a:p>
            <a:pPr marL="45243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ko-KR" altLang="en-US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z="1700" spc="-100" dirty="0"/>
              <a:t> </a:t>
            </a:r>
            <a:endParaRPr lang="en-US" altLang="ko-KR" sz="1700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ko-KR" altLang="en-US" sz="1700" spc="-1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8155926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6013591"/>
              </p:ext>
            </p:extLst>
          </p:nvPr>
        </p:nvGraphicFramePr>
        <p:xfrm>
          <a:off x="3131840" y="4077072"/>
          <a:ext cx="24892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4" imgW="1244520" imgH="215640" progId="Equation.DSMT4">
                  <p:embed/>
                </p:oleObj>
              </mc:Choice>
              <mc:Fallback>
                <p:oleObj name="Equation" r:id="rId4" imgW="1244520" imgH="215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4077072"/>
                        <a:ext cx="24892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6502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진법과 진법 변환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442913" lvl="1" indent="-28575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en-US" altLang="ko-KR" sz="2000" b="1" spc="-100" dirty="0"/>
              <a:t>10</a:t>
            </a:r>
            <a:r>
              <a:rPr lang="ko-KR" altLang="en-US" sz="2000" b="1" spc="-100" dirty="0"/>
              <a:t>진수 </a:t>
            </a:r>
            <a:r>
              <a:rPr lang="en-US" altLang="ko-KR" sz="2000" b="1" spc="-100" dirty="0"/>
              <a:t>- 16</a:t>
            </a:r>
            <a:r>
              <a:rPr lang="ko-KR" altLang="en-US" sz="2000" b="1" spc="-100" dirty="0"/>
              <a:t>진수 변환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10</a:t>
            </a:r>
            <a:r>
              <a:rPr lang="ko-KR" altLang="en-US" spc="-100" dirty="0"/>
              <a:t>진수 </a:t>
            </a:r>
            <a:r>
              <a:rPr lang="en-US" altLang="ko-KR" spc="-100" dirty="0"/>
              <a:t>75.6875</a:t>
            </a:r>
            <a:r>
              <a:rPr lang="ko-KR" altLang="en-US" spc="-100" dirty="0"/>
              <a:t>를 </a:t>
            </a:r>
            <a:r>
              <a:rPr lang="en-US" altLang="ko-KR" spc="-100" dirty="0"/>
              <a:t>16</a:t>
            </a:r>
            <a:r>
              <a:rPr lang="ko-KR" altLang="en-US" spc="-100" dirty="0"/>
              <a:t>진수로 변환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16</a:t>
            </a:r>
            <a:r>
              <a:rPr lang="ko-KR" altLang="en-US" spc="-100" dirty="0"/>
              <a:t>으로 나누고</a:t>
            </a:r>
            <a:r>
              <a:rPr lang="en-US" altLang="ko-KR" spc="-100" dirty="0"/>
              <a:t>, </a:t>
            </a:r>
            <a:r>
              <a:rPr lang="ko-KR" altLang="en-US" spc="-100" dirty="0"/>
              <a:t>곱한다</a:t>
            </a:r>
            <a:r>
              <a:rPr lang="en-US" altLang="ko-KR" spc="-100" dirty="0"/>
              <a:t>.</a:t>
            </a:r>
          </a:p>
          <a:p>
            <a:pPr marL="45243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ko-KR" altLang="en-US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z="1700" spc="-100" dirty="0"/>
              <a:t> </a:t>
            </a:r>
            <a:endParaRPr lang="en-US" altLang="ko-KR" sz="1700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ko-KR" altLang="en-US" sz="1700" spc="-1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2" y="1988840"/>
            <a:ext cx="7769683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836739"/>
              </p:ext>
            </p:extLst>
          </p:nvPr>
        </p:nvGraphicFramePr>
        <p:xfrm>
          <a:off x="3059832" y="3356992"/>
          <a:ext cx="2413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4" imgW="1206360" imgH="215640" progId="Equation.DSMT4">
                  <p:embed/>
                </p:oleObj>
              </mc:Choice>
              <mc:Fallback>
                <p:oleObj name="Equation" r:id="rId4" imgW="1206360" imgH="215640" progId="Equation.DSMT4">
                  <p:embed/>
                  <p:pic>
                    <p:nvPicPr>
                      <p:cNvPr id="0" name="Object 1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3356992"/>
                        <a:ext cx="2413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8316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진법과 진법 변환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442913" lvl="1" indent="-28575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en-US" altLang="ko-KR" sz="2000" b="1" spc="-100" dirty="0"/>
              <a:t>2</a:t>
            </a:r>
            <a:r>
              <a:rPr lang="ko-KR" altLang="en-US" sz="2000" b="1" spc="-100" dirty="0"/>
              <a:t>진수 </a:t>
            </a:r>
            <a:r>
              <a:rPr lang="en-US" altLang="ko-KR" sz="2000" b="1" spc="-100" dirty="0"/>
              <a:t>- 8</a:t>
            </a:r>
            <a:r>
              <a:rPr lang="ko-KR" altLang="en-US" sz="2000" b="1" spc="-100" dirty="0"/>
              <a:t>진수 </a:t>
            </a:r>
            <a:r>
              <a:rPr lang="en-US" altLang="ko-KR" sz="2000" b="1" spc="-100" dirty="0"/>
              <a:t>- 10</a:t>
            </a:r>
            <a:r>
              <a:rPr lang="ko-KR" altLang="en-US" sz="2000" b="1" spc="-100" dirty="0"/>
              <a:t>진수 </a:t>
            </a:r>
            <a:r>
              <a:rPr lang="en-US" altLang="ko-KR" sz="2000" b="1" spc="-100" dirty="0"/>
              <a:t>- 16</a:t>
            </a:r>
            <a:r>
              <a:rPr lang="ko-KR" altLang="en-US" sz="2000" b="1" spc="-100" dirty="0"/>
              <a:t>진수 상호 변환</a:t>
            </a:r>
            <a:endParaRPr lang="ko-KR" altLang="en-US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z="1700" spc="-100" dirty="0"/>
              <a:t> </a:t>
            </a:r>
            <a:endParaRPr lang="en-US" altLang="ko-KR" sz="1700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ko-KR" altLang="en-US" sz="1700" spc="-1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4271417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283143"/>
              </p:ext>
            </p:extLst>
          </p:nvPr>
        </p:nvGraphicFramePr>
        <p:xfrm>
          <a:off x="5580112" y="1484784"/>
          <a:ext cx="2880320" cy="4071674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itchFamily="18" charset="0"/>
                        </a:rPr>
                        <a:t>10</a:t>
                      </a:r>
                      <a:r>
                        <a:rPr kumimoji="1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진수 </a:t>
                      </a:r>
                      <a:endParaRPr kumimoji="1" lang="ko-KR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itchFamily="18" charset="0"/>
                        </a:rPr>
                        <a:t>2</a:t>
                      </a:r>
                      <a:r>
                        <a:rPr kumimoji="1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진수</a:t>
                      </a:r>
                    </a:p>
                  </a:txBody>
                  <a:tcPr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itchFamily="18" charset="0"/>
                        </a:rPr>
                        <a:t>8</a:t>
                      </a:r>
                      <a:r>
                        <a:rPr kumimoji="1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진수</a:t>
                      </a:r>
                    </a:p>
                  </a:txBody>
                  <a:tcPr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itchFamily="18" charset="0"/>
                        </a:rPr>
                        <a:t>16</a:t>
                      </a:r>
                      <a:r>
                        <a:rPr kumimoji="1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진수</a:t>
                      </a:r>
                    </a:p>
                  </a:txBody>
                  <a:tcPr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0000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00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0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0001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01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0010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02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0011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03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0100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04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0101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05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0110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06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0111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07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1000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1001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1010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1011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1100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1101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1110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1111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568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진법과 진법 변환</a:t>
            </a:r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en-US" altLang="ko-KR" sz="1700" spc="-100" dirty="0"/>
              <a:t>10</a:t>
            </a:r>
            <a:r>
              <a:rPr lang="ko-KR" altLang="en-US" sz="1700" spc="-100" dirty="0"/>
              <a:t>진수를 </a:t>
            </a:r>
            <a:r>
              <a:rPr lang="en-US" altLang="ko-KR" sz="1700" spc="-100" dirty="0"/>
              <a:t>8</a:t>
            </a:r>
            <a:r>
              <a:rPr lang="ko-KR" altLang="en-US" sz="1700" spc="-100" dirty="0"/>
              <a:t>진수</a:t>
            </a:r>
            <a:r>
              <a:rPr lang="en-US" altLang="ko-KR" sz="1700" spc="-100" dirty="0"/>
              <a:t>, 16</a:t>
            </a:r>
            <a:r>
              <a:rPr lang="ko-KR" altLang="en-US" sz="1700" spc="-100" dirty="0"/>
              <a:t>진수로 변환한 예</a:t>
            </a:r>
            <a:endParaRPr lang="en-US" altLang="ko-KR" sz="1700" spc="-100" dirty="0"/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endParaRPr lang="en-US" altLang="ko-KR" spc="-100" dirty="0"/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endParaRPr lang="en-US" altLang="ko-KR" spc="-100" dirty="0"/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endParaRPr lang="en-US" altLang="ko-KR" spc="-100" dirty="0"/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endParaRPr lang="en-US" altLang="ko-KR" spc="-100" dirty="0"/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en-US" altLang="ko-KR" sz="1700" dirty="0"/>
              <a:t>8</a:t>
            </a:r>
            <a:r>
              <a:rPr lang="ko-KR" altLang="en-US" sz="1700" dirty="0"/>
              <a:t>진수와 </a:t>
            </a:r>
            <a:r>
              <a:rPr lang="en-US" altLang="ko-KR" sz="1700" dirty="0"/>
              <a:t>16</a:t>
            </a:r>
            <a:r>
              <a:rPr lang="ko-KR" altLang="en-US" sz="1700" dirty="0"/>
              <a:t>진수를 </a:t>
            </a:r>
            <a:r>
              <a:rPr lang="en-US" altLang="ko-KR" sz="1700" dirty="0"/>
              <a:t>2</a:t>
            </a:r>
            <a:r>
              <a:rPr lang="ko-KR" altLang="en-US" sz="1700" dirty="0"/>
              <a:t>진수로</a:t>
            </a:r>
            <a:r>
              <a:rPr lang="ko-KR" altLang="en-US" sz="1700" spc="-100" dirty="0"/>
              <a:t> 변환한 예</a:t>
            </a:r>
            <a:endParaRPr lang="en-US" altLang="ko-KR" sz="1700" spc="-1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6808694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15813"/>
            <a:ext cx="7633526" cy="673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753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진법과 진법 변환</a:t>
            </a: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345192"/>
              </p:ext>
            </p:extLst>
          </p:nvPr>
        </p:nvGraphicFramePr>
        <p:xfrm>
          <a:off x="1692722" y="1916832"/>
          <a:ext cx="5522142" cy="288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Visio" r:id="rId3" imgW="3385977" imgH="1766996" progId="Visio.Drawing.11">
                  <p:embed/>
                </p:oleObj>
              </mc:Choice>
              <mc:Fallback>
                <p:oleObj name="Visio" r:id="rId3" imgW="3385977" imgH="176699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722" y="1916832"/>
                        <a:ext cx="5522142" cy="28803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/>
        </p:nvSpPr>
        <p:spPr>
          <a:xfrm>
            <a:off x="1835696" y="4674848"/>
            <a:ext cx="61392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110000.1101</a:t>
            </a:r>
            <a:r>
              <a:rPr lang="en-US" altLang="ko-KR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110 000. 110 100</a:t>
            </a:r>
            <a:r>
              <a:rPr lang="en-US" altLang="ko-KR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60.64</a:t>
            </a:r>
            <a:r>
              <a:rPr lang="en-US" altLang="ko-KR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(8)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19872" y="5179703"/>
            <a:ext cx="3931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0011 0000.1101</a:t>
            </a:r>
            <a:r>
              <a:rPr lang="en-US" altLang="ko-KR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30.D</a:t>
            </a:r>
            <a:r>
              <a:rPr lang="en-US" altLang="ko-KR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(16)</a:t>
            </a:r>
            <a:endParaRPr lang="ko-KR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947738" y="1844824"/>
            <a:ext cx="717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풀이 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718819"/>
              </p:ext>
            </p:extLst>
          </p:nvPr>
        </p:nvGraphicFramePr>
        <p:xfrm>
          <a:off x="323528" y="1052736"/>
          <a:ext cx="84249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예제 </a:t>
                      </a:r>
                      <a:r>
                        <a:rPr kumimoji="0" lang="en-US" altLang="ko-KR" sz="180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2-1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진수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48.8125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를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진수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, 8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진수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, 16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진수로 변환하여라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직선 연결선 12"/>
          <p:cNvCxnSpPr/>
          <p:nvPr/>
        </p:nvCxnSpPr>
        <p:spPr>
          <a:xfrm>
            <a:off x="502275" y="5805264"/>
            <a:ext cx="817418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26406" y="5805264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Example</a:t>
            </a:r>
            <a:endParaRPr lang="ko-KR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204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8FE70BB-B1AA-4C04-85F4-AC2C1B254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36712"/>
            <a:ext cx="8820591" cy="5843104"/>
          </a:xfrm>
          <a:prstGeom prst="rect">
            <a:avLst/>
          </a:prstGeom>
        </p:spPr>
      </p:pic>
      <p:sp>
        <p:nvSpPr>
          <p:cNvPr id="3" name="내용 개체 틀 27"/>
          <p:cNvSpPr txBox="1">
            <a:spLocks/>
          </p:cNvSpPr>
          <p:nvPr/>
        </p:nvSpPr>
        <p:spPr>
          <a:xfrm>
            <a:off x="27794" y="3369529"/>
            <a:ext cx="8963994" cy="329983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auto" latinLnBrk="1">
              <a:spcBef>
                <a:spcPts val="0"/>
              </a:spcBef>
              <a:spcAft>
                <a:spcPts val="0"/>
              </a:spcAft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pPr marL="93662"/>
            <a:r>
              <a:rPr lang="en-US" altLang="ko-KR" sz="1800" spc="-100">
                <a:latin typeface="LG Smart UI Light" panose="020B0300000101010101" pitchFamily="50" charset="-127"/>
                <a:ea typeface="LG Smart UI Light" panose="020B0300000101010101" pitchFamily="50" charset="-127"/>
              </a:rPr>
              <a:t>2022</a:t>
            </a:r>
            <a:r>
              <a:rPr lang="ko-KR" altLang="en-US" sz="1800" spc="-10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학년 </a:t>
            </a:r>
            <a:r>
              <a:rPr lang="en-US" altLang="ko-KR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1</a:t>
            </a:r>
            <a:r>
              <a:rPr lang="ko-KR" altLang="en-US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학기 컴퓨터 구조 강의 교수 권기덕 입니다</a:t>
            </a:r>
            <a:r>
              <a:rPr lang="en-US" altLang="ko-KR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 </a:t>
            </a:r>
          </a:p>
          <a:p>
            <a:pPr marL="93662"/>
            <a:endParaRPr lang="en-US" altLang="ko-KR" sz="1800" spc="-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93662"/>
            <a:r>
              <a:rPr lang="ko-KR" altLang="en-US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전자기기의 두뇌 혹은 심장의 역할인 반도체</a:t>
            </a:r>
            <a:r>
              <a:rPr lang="en-US" altLang="ko-KR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, CPU </a:t>
            </a:r>
            <a:r>
              <a:rPr lang="ko-KR" altLang="en-US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등은 전기가 </a:t>
            </a:r>
            <a:r>
              <a:rPr lang="ko-KR" altLang="en-US" sz="1800" spc="-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흘러다니는</a:t>
            </a:r>
            <a:r>
              <a:rPr lang="ko-KR" altLang="en-US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수많은 혈관인 회로를 구성하고 있으며 </a:t>
            </a:r>
            <a:endParaRPr lang="en-US" altLang="ko-KR" sz="1800" spc="-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93662"/>
            <a:r>
              <a:rPr lang="ko-KR" altLang="en-US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이러한 회로를 통해서 신호</a:t>
            </a:r>
            <a:r>
              <a:rPr lang="en-US" altLang="ko-KR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(</a:t>
            </a:r>
            <a:r>
              <a:rPr lang="ko-KR" altLang="en-US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시그널</a:t>
            </a:r>
            <a:r>
              <a:rPr lang="en-US" altLang="ko-KR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)</a:t>
            </a:r>
            <a:r>
              <a:rPr lang="ko-KR" altLang="en-US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등이 양방향</a:t>
            </a:r>
            <a:r>
              <a:rPr lang="en-US" altLang="ko-KR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단방향으로 이동하여 전달하고 있습니다</a:t>
            </a:r>
            <a:r>
              <a:rPr lang="en-US" altLang="ko-KR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  </a:t>
            </a:r>
            <a:r>
              <a:rPr lang="ko-KR" altLang="en-US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반도체란</a:t>
            </a:r>
            <a:r>
              <a:rPr lang="en-US" altLang="ko-KR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?</a:t>
            </a:r>
          </a:p>
          <a:p>
            <a:pPr marL="93662"/>
            <a:r>
              <a:rPr lang="ko-KR" altLang="en-US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산업의 발전으로 눈에는 보이지 않는 나노의 세상에 접목하여 여러분들이 매일 사용하는 스마트폰과 노트북 등의 </a:t>
            </a:r>
            <a:endParaRPr lang="en-US" altLang="ko-KR" sz="1800" spc="-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93662"/>
            <a:r>
              <a:rPr lang="ko-KR" altLang="en-US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전자기기의 중요한 역할을 수행하고 있습니다</a:t>
            </a:r>
            <a:r>
              <a:rPr lang="en-US" altLang="ko-KR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    4</a:t>
            </a:r>
            <a:r>
              <a:rPr lang="ko-KR" altLang="en-US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차 산업혁명이니 인공지능이니 주위에 가깝게 느껴지는 단어들이 실생활에서 사용되고 있음을 알게 해주지요</a:t>
            </a:r>
            <a:r>
              <a:rPr lang="en-US" altLang="ko-KR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    </a:t>
            </a:r>
            <a:r>
              <a:rPr lang="ko-KR" altLang="en-US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암호화폐</a:t>
            </a:r>
            <a:r>
              <a:rPr lang="en-US" altLang="ko-KR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디지털 화폐</a:t>
            </a:r>
            <a:r>
              <a:rPr lang="en-US" altLang="ko-KR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가상화폐 등 오픈소스 소프트웨어 형태로 만들어진 블록체인기술은 전자서명을 통해 참가자들의 블록이 체인을 이루는 일종의 암호화 기술입니다</a:t>
            </a:r>
            <a:r>
              <a:rPr lang="en-US" altLang="ko-KR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 </a:t>
            </a:r>
          </a:p>
          <a:p>
            <a:pPr marL="93662"/>
            <a:r>
              <a:rPr lang="en-US" altLang="ko-KR" sz="1800" spc="-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IoT</a:t>
            </a:r>
            <a:r>
              <a:rPr lang="ko-KR" altLang="en-US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의 근간을 이루는 센서와 통신네트워크를 통해서 제어할 수 있는 근간은 컴퓨터의 구조를 </a:t>
            </a:r>
            <a:endParaRPr lang="en-US" altLang="ko-KR" sz="1800" spc="-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93662"/>
            <a:r>
              <a:rPr lang="ko-KR" altLang="en-US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이해하는 것입니다</a:t>
            </a:r>
            <a:r>
              <a:rPr lang="en-US" altLang="ko-KR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  </a:t>
            </a:r>
            <a:r>
              <a:rPr lang="ko-KR" altLang="en-US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이에 본 강의는 컴퓨터에 대하여 좀 더 이해하고 현실에서 사용하고 있는 주변의 모든 것을</a:t>
            </a:r>
            <a:endParaRPr lang="en-US" altLang="ko-KR" sz="1800" spc="-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93662"/>
            <a:r>
              <a:rPr lang="ko-KR" altLang="en-US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포함하여 넓게 학습하는 것을 목적으로 합니다</a:t>
            </a:r>
            <a:r>
              <a:rPr lang="en-US" altLang="ko-KR" sz="18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  </a:t>
            </a: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63500" y="51786"/>
            <a:ext cx="8252916" cy="8569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9pPr>
          </a:lstStyle>
          <a:p>
            <a:r>
              <a:rPr kumimoji="0"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수업에 들어가기 앞서 </a:t>
            </a:r>
          </a:p>
        </p:txBody>
      </p:sp>
    </p:spTree>
    <p:extLst>
      <p:ext uri="{BB962C8B-B14F-4D97-AF65-F5344CB8AC3E}">
        <p14:creationId xmlns:p14="http://schemas.microsoft.com/office/powerpoint/2010/main" val="2830935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정수 표현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보수의 개념과 음수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marL="538163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spc="-100" dirty="0"/>
              <a:t>최상위비트</a:t>
            </a:r>
            <a:r>
              <a:rPr lang="en-US" altLang="ko-KR" sz="1800" spc="-100" dirty="0"/>
              <a:t>(MSB)</a:t>
            </a:r>
            <a:r>
              <a:rPr lang="ko-KR" altLang="en-US" sz="1800" spc="-100" dirty="0"/>
              <a:t>를 부호비트로 사용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양수</a:t>
            </a:r>
            <a:r>
              <a:rPr lang="en-US" altLang="ko-KR" spc="-100" dirty="0"/>
              <a:t>(+) : 0     </a:t>
            </a:r>
            <a:r>
              <a:rPr lang="ko-KR" altLang="en-US" spc="-100" dirty="0"/>
              <a:t>음수</a:t>
            </a:r>
            <a:r>
              <a:rPr lang="en-US" altLang="ko-KR" spc="-100" dirty="0"/>
              <a:t>(-) : 1</a:t>
            </a:r>
          </a:p>
          <a:p>
            <a:pPr marL="538163" lvl="1" indent="-285750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spc="-100" dirty="0"/>
              <a:t> 2</a:t>
            </a:r>
            <a:r>
              <a:rPr lang="ko-KR" altLang="en-US" sz="1800" spc="-100" dirty="0"/>
              <a:t>진수 음수를 표시하는 방법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부호와 절댓값</a:t>
            </a:r>
            <a:r>
              <a:rPr lang="en-US" altLang="ko-KR" spc="-100" dirty="0"/>
              <a:t>(sign-magnitude)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1</a:t>
            </a:r>
            <a:r>
              <a:rPr lang="ko-KR" altLang="en-US" spc="-100" dirty="0"/>
              <a:t>의 보수</a:t>
            </a:r>
            <a:r>
              <a:rPr lang="en-US" altLang="ko-KR" spc="-100" dirty="0"/>
              <a:t>(1's complement)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2</a:t>
            </a:r>
            <a:r>
              <a:rPr lang="ko-KR" altLang="en-US" spc="-100" dirty="0"/>
              <a:t>의 보수</a:t>
            </a:r>
            <a:r>
              <a:rPr lang="en-US" altLang="ko-KR" spc="-100" dirty="0"/>
              <a:t>(2’s complement)</a:t>
            </a:r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z="1700" spc="-100" dirty="0"/>
              <a:t> </a:t>
            </a:r>
            <a:endParaRPr lang="en-US" altLang="ko-KR" sz="1700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ko-KR" altLang="en-US" sz="1700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1743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정수 표현</a:t>
            </a:r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 marL="5461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spc="-100" dirty="0"/>
              <a:t>부호와 절댓값</a:t>
            </a:r>
          </a:p>
          <a:p>
            <a:pPr marL="628650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부호비트만 양수와 음수를 나타내고 나머지 비트들은 같다</a:t>
            </a:r>
            <a:r>
              <a:rPr lang="en-US" altLang="ko-KR" spc="-100" dirty="0"/>
              <a:t>.</a:t>
            </a:r>
          </a:p>
          <a:p>
            <a:pPr marL="449262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 </a:t>
            </a:r>
          </a:p>
          <a:p>
            <a:pPr marL="449262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endParaRPr lang="en-US" altLang="ko-KR" spc="-100" dirty="0"/>
          </a:p>
          <a:p>
            <a:pPr marL="449262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endParaRPr lang="en-US" altLang="ko-KR" spc="-100" dirty="0"/>
          </a:p>
          <a:p>
            <a:pPr marL="5461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ko-KR" sz="1800" spc="-100" dirty="0"/>
              <a:t>1</a:t>
            </a:r>
            <a:r>
              <a:rPr lang="ko-KR" altLang="en-US" sz="1800" spc="-100" dirty="0"/>
              <a:t>의 보수 방식</a:t>
            </a:r>
          </a:p>
          <a:p>
            <a:pPr marL="628650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en-US" altLang="ko-KR" spc="-100" dirty="0"/>
              <a:t>0 → 1, 1 → 0</a:t>
            </a:r>
            <a:r>
              <a:rPr lang="ko-KR" altLang="en-US" spc="-100" dirty="0"/>
              <a:t>으로 변환</a:t>
            </a:r>
            <a:endParaRPr lang="en-US" altLang="ko-KR" spc="-100" dirty="0"/>
          </a:p>
          <a:p>
            <a:pPr marL="449262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endParaRPr lang="en-US" altLang="ko-KR" spc="-100" dirty="0"/>
          </a:p>
          <a:p>
            <a:pPr marL="449262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endParaRPr lang="en-US" altLang="ko-KR" spc="-100" dirty="0"/>
          </a:p>
          <a:p>
            <a:pPr marL="449262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endParaRPr lang="en-US" altLang="ko-KR" spc="-100" dirty="0"/>
          </a:p>
          <a:p>
            <a:pPr marL="5461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ko-KR" sz="1800" spc="-100" dirty="0"/>
              <a:t>2</a:t>
            </a:r>
            <a:r>
              <a:rPr lang="ko-KR" altLang="en-US" sz="1800" spc="-100" dirty="0"/>
              <a:t>의 보수 방식</a:t>
            </a:r>
          </a:p>
          <a:p>
            <a:pPr marL="628650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en-US" altLang="ko-KR" spc="-100" dirty="0"/>
              <a:t>1</a:t>
            </a:r>
            <a:r>
              <a:rPr lang="ko-KR" altLang="en-US" spc="-100" dirty="0"/>
              <a:t>의 보수 </a:t>
            </a:r>
            <a:r>
              <a:rPr lang="en-US" altLang="ko-KR" spc="-100" dirty="0"/>
              <a:t>+ 1 = 2</a:t>
            </a:r>
            <a:r>
              <a:rPr lang="ko-KR" altLang="en-US" spc="-100" dirty="0"/>
              <a:t>의 보수</a:t>
            </a:r>
            <a:endParaRPr lang="en-US" altLang="ko-KR" spc="-100" dirty="0"/>
          </a:p>
          <a:p>
            <a:pPr marL="449262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endParaRPr lang="en-US" altLang="ko-KR" spc="-1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07" y="1484784"/>
            <a:ext cx="5400600" cy="81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1" y="3356994"/>
            <a:ext cx="3350419" cy="80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188042"/>
            <a:ext cx="3384376" cy="1307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66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정수 표현</a:t>
            </a:r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 marL="5461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spc="-100" dirty="0"/>
              <a:t>수의 표현 방법에 따른 </a:t>
            </a:r>
            <a:r>
              <a:rPr lang="en-US" altLang="ko-KR" sz="1800" spc="-100" dirty="0"/>
              <a:t>10</a:t>
            </a:r>
            <a:r>
              <a:rPr lang="ko-KR" altLang="en-US" sz="1800" spc="-100" dirty="0"/>
              <a:t>진수 대응 값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340768"/>
            <a:ext cx="5352469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088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정수 표현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528" y="792634"/>
            <a:ext cx="8382000" cy="530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spcAft>
                <a:spcPct val="40000"/>
              </a:spcAft>
              <a:buClr>
                <a:srgbClr val="2B6278"/>
              </a:buClr>
              <a:buFont typeface="Wingdings" pitchFamily="2" charset="2"/>
              <a:buChar char="v"/>
            </a:pPr>
            <a:r>
              <a:rPr lang="en-US" altLang="ko-KR" sz="1800" i="1" dirty="0">
                <a:solidFill>
                  <a:srgbClr val="000000"/>
                </a:solidFill>
                <a:latin typeface="Times New Roman" pitchFamily="18" charset="0"/>
                <a:ea typeface="휴먼명조" charset="-127"/>
              </a:rPr>
              <a:t>  </a:t>
            </a:r>
            <a:r>
              <a:rPr lang="en-US" altLang="ko-KR" sz="1800" i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ko-KR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진수에는 </a:t>
            </a:r>
            <a:r>
              <a:rPr lang="en-US" altLang="ko-KR" sz="1800" i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ko-KR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의 보수와 </a:t>
            </a:r>
            <a:r>
              <a:rPr lang="en-US" altLang="ko-KR" sz="1800" i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en-US" altLang="ko-KR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-1</a:t>
            </a:r>
            <a:r>
              <a:rPr lang="ko-KR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의 보수가 있다</a:t>
            </a:r>
            <a:r>
              <a:rPr lang="en-US" altLang="ko-KR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이진수의 </a:t>
            </a:r>
            <a:r>
              <a:rPr lang="en-US" altLang="ko-KR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ko-KR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은 </a:t>
            </a:r>
            <a:r>
              <a:rPr lang="en-US" altLang="ko-KR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ko-KR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이므로 </a:t>
            </a:r>
            <a:r>
              <a:rPr lang="en-US" altLang="ko-KR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R-1</a:t>
            </a:r>
            <a:r>
              <a:rPr lang="ko-KR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은 </a:t>
            </a:r>
            <a:r>
              <a:rPr lang="en-US" altLang="ko-KR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ko-KR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이다</a:t>
            </a:r>
            <a:r>
              <a:rPr lang="en-US" altLang="ko-KR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447675" indent="-192088">
              <a:spcBef>
                <a:spcPct val="20000"/>
              </a:spcBef>
              <a:spcAft>
                <a:spcPct val="400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lang="ko-KR" altLang="en-US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진수에는 </a:t>
            </a: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</a:t>
            </a:r>
            <a:r>
              <a:rPr lang="ko-KR" altLang="en-US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의 보수와 </a:t>
            </a: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lang="ko-KR" altLang="en-US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의 보수가 있고</a:t>
            </a: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8</a:t>
            </a:r>
            <a:r>
              <a:rPr lang="ko-KR" altLang="en-US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진수에는 </a:t>
            </a: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</a:t>
            </a:r>
            <a:r>
              <a:rPr lang="ko-KR" altLang="en-US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의 보수와 </a:t>
            </a: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ko-KR" altLang="en-US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의 보수가 있으며</a:t>
            </a: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2</a:t>
            </a:r>
            <a:r>
              <a:rPr lang="ko-KR" altLang="en-US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진수에는 </a:t>
            </a: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ko-KR" altLang="en-US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의 보수와 </a:t>
            </a: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ko-KR" altLang="en-US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의 보수가 있다</a:t>
            </a: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447675" indent="-192088"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567의 9의 보수 </a:t>
            </a:r>
            <a:r>
              <a:rPr lang="en-US" altLang="ko-KR" sz="17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999</a:t>
            </a:r>
            <a:r>
              <a:rPr lang="en-US" altLang="ko-KR" sz="17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en-US" altLang="ko-KR" sz="17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567=432</a:t>
            </a:r>
          </a:p>
          <a:p>
            <a:pPr marL="447675" indent="-192088"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567의 </a:t>
            </a:r>
            <a:r>
              <a:rPr lang="en-US" altLang="ko-KR" sz="17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lang="ko-KR" altLang="en-US" sz="17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의 보수 </a:t>
            </a:r>
            <a:r>
              <a:rPr lang="en-US" altLang="ko-KR" sz="17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999</a:t>
            </a:r>
            <a:r>
              <a:rPr lang="en-US" altLang="ko-KR" sz="17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567+1=433</a:t>
            </a:r>
          </a:p>
          <a:p>
            <a:pPr marL="447675" indent="-192088"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00000011</a:t>
            </a:r>
            <a:r>
              <a:rPr lang="ko-KR" altLang="en-US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의 1의 보수 </a:t>
            </a: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11111111</a:t>
            </a:r>
            <a:r>
              <a:rPr lang="en-US" altLang="ko-KR" sz="1700" dirty="0">
                <a:solidFill>
                  <a:srgbClr val="000000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00000011=11111100 </a:t>
            </a:r>
            <a:r>
              <a:rPr lang="en-US" altLang="ko-KR" sz="1200" u="sng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(1</a:t>
            </a:r>
            <a:r>
              <a:rPr lang="ko-KR" altLang="en-US" sz="1200" u="sng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의 보수는 뒤집는다</a:t>
            </a:r>
            <a:r>
              <a:rPr lang="en-US" altLang="ko-KR" sz="1200" u="sng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=</a:t>
            </a:r>
            <a:r>
              <a:rPr lang="ko-KR" altLang="en-US" sz="1200" u="sng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음수표현</a:t>
            </a:r>
            <a:endParaRPr lang="en-US" altLang="ko-KR" sz="1200" u="sng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47675" indent="-192088"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00000011</a:t>
            </a:r>
            <a:r>
              <a:rPr lang="ko-KR" altLang="en-US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의 2의 보수 </a:t>
            </a: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11111100+1=11111101</a:t>
            </a:r>
          </a:p>
          <a:p>
            <a:pPr marL="447675" indent="-192088"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200" u="sng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ko-KR" altLang="en-US" sz="1200" u="sng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의 보수는 </a:t>
            </a:r>
            <a:r>
              <a:rPr lang="en-US" altLang="ko-KR" sz="1200" u="sng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ko-KR" altLang="en-US" sz="1200" u="sng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의보수</a:t>
            </a:r>
            <a:r>
              <a:rPr lang="ko-KR" altLang="en-US" sz="1200" u="sng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u="sng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+1  &gt;&gt; 1</a:t>
            </a:r>
            <a:r>
              <a:rPr lang="ko-KR" altLang="en-US" sz="1200" u="sng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의 보수는 뒤집는다 </a:t>
            </a:r>
            <a:r>
              <a:rPr lang="en-US" altLang="ko-KR" sz="1200" u="sng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+ 1 </a:t>
            </a:r>
          </a:p>
          <a:p>
            <a:pPr marL="190500" lvl="1" algn="just" fontAlgn="ctr">
              <a:spcBef>
                <a:spcPct val="20000"/>
              </a:spcBef>
              <a:spcAft>
                <a:spcPct val="20000"/>
              </a:spcAft>
            </a:pPr>
            <a:endParaRPr lang="ko-KR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algn="l">
              <a:spcAft>
                <a:spcPct val="40000"/>
              </a:spcAft>
              <a:buClr>
                <a:srgbClr val="2B6278"/>
              </a:buClr>
              <a:buFont typeface="Wingdings" pitchFamily="2" charset="2"/>
              <a:buChar char="v"/>
            </a:pPr>
            <a:r>
              <a:rPr lang="ko-KR" altLang="en-US" sz="17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700" b="1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양수를 보수로 바꾸면 음수</a:t>
            </a:r>
          </a:p>
          <a:p>
            <a:pPr marL="0" lvl="1" algn="l">
              <a:buClr>
                <a:srgbClr val="2B6278"/>
              </a:buClr>
              <a:buFont typeface="Wingdings" pitchFamily="2" charset="2"/>
              <a:buChar char="v"/>
            </a:pPr>
            <a:r>
              <a:rPr lang="ko-KR" altLang="en-US" sz="17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700" b="1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음수를 보수로 바꾸면 양수</a:t>
            </a:r>
            <a:endParaRPr lang="en-US" altLang="ko-KR" sz="1700" b="1" dirty="0">
              <a:solidFill>
                <a:srgbClr val="00B0F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90500" lvl="1" algn="l">
              <a:buClr>
                <a:srgbClr val="0099CC"/>
              </a:buClr>
              <a:buFont typeface="Wingdings" pitchFamily="2" charset="2"/>
              <a:buChar char="v"/>
            </a:pPr>
            <a:endParaRPr lang="en-US" altLang="ko-KR" sz="1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90500" lvl="1" algn="l">
              <a:buClr>
                <a:srgbClr val="0099CC"/>
              </a:buClr>
              <a:buFont typeface="Wingdings" pitchFamily="2" charset="2"/>
              <a:buChar char="v"/>
            </a:pPr>
            <a:endParaRPr lang="en-US" altLang="ko-KR" sz="1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algn="l">
              <a:spcAft>
                <a:spcPts val="600"/>
              </a:spcAft>
              <a:buClr>
                <a:srgbClr val="2B6278"/>
              </a:buClr>
              <a:buFont typeface="Wingdings" pitchFamily="2" charset="2"/>
              <a:buChar char="v"/>
            </a:pPr>
            <a:r>
              <a:rPr lang="en-US" altLang="ko-KR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2</a:t>
            </a:r>
            <a:r>
              <a:rPr lang="ko-KR" alt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진수와 그 수의 </a:t>
            </a:r>
            <a:r>
              <a:rPr lang="en-US" altLang="ko-KR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ko-KR" alt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의 보수와의 합은 모든 </a:t>
            </a:r>
            <a:r>
              <a:rPr lang="en-US" altLang="ko-KR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bit</a:t>
            </a:r>
            <a:r>
              <a:rPr lang="ko-KR" alt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가 </a:t>
            </a:r>
            <a:r>
              <a:rPr lang="en-US" altLang="ko-KR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ko-KR" alt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이 된다</a:t>
            </a:r>
            <a:r>
              <a:rPr lang="en-US" altLang="ko-KR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0" lvl="1" algn="l">
              <a:buClr>
                <a:srgbClr val="2B6278"/>
              </a:buClr>
              <a:buFont typeface="Wingdings" pitchFamily="2" charset="2"/>
              <a:buChar char="v"/>
            </a:pPr>
            <a:r>
              <a:rPr lang="en-US" altLang="ko-KR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2</a:t>
            </a:r>
            <a:r>
              <a:rPr lang="ko-KR" alt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진수와 그 수의 </a:t>
            </a:r>
            <a:r>
              <a:rPr lang="en-US" altLang="ko-KR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 </a:t>
            </a:r>
            <a:r>
              <a:rPr lang="ko-KR" alt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보수와의 합은 모든 </a:t>
            </a:r>
            <a:r>
              <a:rPr lang="en-US" altLang="ko-KR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bit</a:t>
            </a:r>
            <a:r>
              <a:rPr lang="ko-KR" alt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가 </a:t>
            </a:r>
            <a:r>
              <a:rPr lang="en-US" altLang="ko-KR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ko-KR" alt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이 된다</a:t>
            </a:r>
            <a:r>
              <a:rPr lang="en-US" altLang="ko-KR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190500" lvl="1" algn="l">
              <a:buClr>
                <a:srgbClr val="0099CC"/>
              </a:buClr>
            </a:pPr>
            <a:r>
              <a:rPr lang="en-US" altLang="ko-KR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(</a:t>
            </a:r>
            <a:r>
              <a:rPr lang="ko-KR" alt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자릿수를 벗어나는 비트는 제외</a:t>
            </a:r>
            <a:r>
              <a:rPr lang="en-US" altLang="ko-KR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en-US" altLang="ko-KR" sz="1600" i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90500" lvl="1" algn="l">
              <a:buClr>
                <a:srgbClr val="0099CC"/>
              </a:buClr>
              <a:buFont typeface="Wingdings" pitchFamily="2" charset="2"/>
              <a:buChar char="v"/>
            </a:pPr>
            <a:endParaRPr lang="ko-KR" altLang="en-US" sz="1800" b="1" dirty="0">
              <a:solidFill>
                <a:srgbClr val="FF0000"/>
              </a:solidFill>
              <a:latin typeface="휴먼명조" charset="-127"/>
              <a:ea typeface="휴먼명조" charset="-127"/>
            </a:endParaRP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583878"/>
              </p:ext>
            </p:extLst>
          </p:nvPr>
        </p:nvGraphicFramePr>
        <p:xfrm>
          <a:off x="4211960" y="3671919"/>
          <a:ext cx="1584176" cy="477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Equation" r:id="rId3" imgW="1054080" imgH="317160" progId="Equation.DSMT4">
                  <p:embed/>
                </p:oleObj>
              </mc:Choice>
              <mc:Fallback>
                <p:oleObj name="Equation" r:id="rId3" imgW="105408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11960" y="3671919"/>
                        <a:ext cx="1584176" cy="477161"/>
                      </a:xfrm>
                      <a:prstGeom prst="rect">
                        <a:avLst/>
                      </a:prstGeom>
                      <a:ln w="12700">
                        <a:solidFill>
                          <a:srgbClr val="00B0F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6224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정수 표현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550863" indent="-285750">
              <a:lnSpc>
                <a:spcPct val="110000"/>
              </a:lnSpc>
              <a:spcAft>
                <a:spcPts val="2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altLang="ko-KR" sz="1800" spc="-100" dirty="0"/>
              <a:t>2</a:t>
            </a:r>
            <a:r>
              <a:rPr lang="ko-KR" altLang="en-US" sz="1800" spc="-100" dirty="0"/>
              <a:t>의 보수에 대한 </a:t>
            </a:r>
            <a:r>
              <a:rPr lang="en-US" altLang="ko-KR" sz="1800" spc="-100" dirty="0"/>
              <a:t>10</a:t>
            </a:r>
            <a:r>
              <a:rPr lang="ko-KR" altLang="en-US" sz="1800" spc="-100" dirty="0"/>
              <a:t>진수의 표현 범위</a:t>
            </a:r>
            <a:endParaRPr lang="en-US" altLang="ko-KR" sz="1800" spc="-1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856587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722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정수 표현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361950" lvl="1" indent="-257175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 </a:t>
            </a:r>
            <a:r>
              <a:rPr lang="en-US" altLang="ko-KR" sz="2000" b="1" spc="-100" dirty="0"/>
              <a:t>2</a:t>
            </a:r>
            <a:r>
              <a:rPr lang="ko-KR" altLang="en-US" sz="2000" b="1" spc="-100" dirty="0"/>
              <a:t>의 보수를 </a:t>
            </a:r>
            <a:r>
              <a:rPr lang="en-US" altLang="ko-KR" sz="2000" b="1" spc="-100" dirty="0"/>
              <a:t>10</a:t>
            </a:r>
            <a:r>
              <a:rPr lang="ko-KR" altLang="en-US" sz="2000" b="1" spc="-100" dirty="0"/>
              <a:t>진수로 변환</a:t>
            </a:r>
            <a:endParaRPr lang="en-US" altLang="ko-KR" sz="2000" b="1" spc="-100" dirty="0"/>
          </a:p>
          <a:p>
            <a:pPr marL="542925" lvl="1" indent="-257175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2</a:t>
            </a:r>
            <a:r>
              <a:rPr lang="ko-KR" altLang="en-US" sz="1800" b="1" spc="-100" dirty="0"/>
              <a:t>의 보수로 표현된 수 </a:t>
            </a:r>
            <a:r>
              <a:rPr lang="en-US" altLang="ko-KR" sz="1800" b="1" spc="-100" dirty="0"/>
              <a:t>00101101</a:t>
            </a:r>
            <a:r>
              <a:rPr lang="en-US" altLang="ko-KR" sz="1800" b="1" spc="-100" baseline="-25000" dirty="0"/>
              <a:t>(2)</a:t>
            </a:r>
            <a:r>
              <a:rPr lang="ko-KR" altLang="en-US" sz="1800" b="1" spc="-100" dirty="0"/>
              <a:t>을 </a:t>
            </a:r>
            <a:r>
              <a:rPr lang="en-US" altLang="ko-KR" sz="1800" b="1" spc="-100" dirty="0"/>
              <a:t>10</a:t>
            </a:r>
            <a:r>
              <a:rPr lang="ko-KR" altLang="en-US" sz="1800" b="1" spc="-100" dirty="0"/>
              <a:t>진수로 변환하는 방법</a:t>
            </a:r>
            <a:endParaRPr lang="en-US" altLang="ko-KR" sz="1800" b="1" spc="-100" dirty="0"/>
          </a:p>
          <a:p>
            <a:pPr marL="714375" lvl="1" indent="-190500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최상위 비트가 </a:t>
            </a:r>
            <a:r>
              <a:rPr lang="en-US" altLang="ko-KR" spc="-100" dirty="0"/>
              <a:t>0</a:t>
            </a:r>
            <a:r>
              <a:rPr lang="ko-KR" altLang="en-US" spc="-100" dirty="0"/>
              <a:t>이므로 양수</a:t>
            </a:r>
            <a:r>
              <a:rPr lang="en-US" altLang="ko-KR" spc="-100" dirty="0"/>
              <a:t>. </a:t>
            </a:r>
            <a:r>
              <a:rPr lang="ko-KR" altLang="en-US" spc="-100" dirty="0"/>
              <a:t>따라서 </a:t>
            </a:r>
            <a:r>
              <a:rPr lang="en-US" altLang="ko-KR" spc="-100" dirty="0"/>
              <a:t>00101101</a:t>
            </a:r>
            <a:r>
              <a:rPr lang="en-US" altLang="ko-KR" spc="-100" baseline="-25000" dirty="0"/>
              <a:t>(2)</a:t>
            </a:r>
            <a:r>
              <a:rPr lang="ko-KR" altLang="en-US" spc="-100" dirty="0"/>
              <a:t>의 값을 </a:t>
            </a:r>
            <a:r>
              <a:rPr lang="en-US" altLang="ko-KR" spc="-100" dirty="0"/>
              <a:t>10</a:t>
            </a:r>
            <a:r>
              <a:rPr lang="ko-KR" altLang="en-US" spc="-100" dirty="0"/>
              <a:t>진수로 변환하여 </a:t>
            </a:r>
            <a:r>
              <a:rPr lang="en-US" altLang="ko-KR" spc="-100" dirty="0"/>
              <a:t>+</a:t>
            </a:r>
            <a:r>
              <a:rPr lang="ko-KR" altLang="en-US" spc="-100" dirty="0"/>
              <a:t>부호를 붙인다</a:t>
            </a:r>
            <a:r>
              <a:rPr lang="en-US" altLang="ko-KR" spc="-100" dirty="0"/>
              <a:t>.</a:t>
            </a:r>
          </a:p>
          <a:p>
            <a:pPr marL="714375" lvl="1" indent="-1905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714375" lvl="1" indent="-1905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714375" lvl="1" indent="-1905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257175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2</a:t>
            </a:r>
            <a:r>
              <a:rPr lang="ko-KR" altLang="en-US" sz="1800" b="1" spc="-100" dirty="0"/>
              <a:t>의 보수로 표현된 수 </a:t>
            </a:r>
            <a:r>
              <a:rPr lang="en-US" altLang="ko-KR" sz="1800" b="1" spc="-100" dirty="0"/>
              <a:t>10101100</a:t>
            </a:r>
            <a:r>
              <a:rPr lang="en-US" altLang="ko-KR" sz="1800" b="1" spc="-100" baseline="-25000" dirty="0"/>
              <a:t>(2)</a:t>
            </a:r>
            <a:r>
              <a:rPr lang="ko-KR" altLang="en-US" sz="1800" b="1" spc="-100" dirty="0"/>
              <a:t>을 </a:t>
            </a:r>
            <a:r>
              <a:rPr lang="en-US" altLang="ko-KR" sz="1800" b="1" spc="-100" dirty="0"/>
              <a:t>10</a:t>
            </a:r>
            <a:r>
              <a:rPr lang="ko-KR" altLang="en-US" sz="1800" b="1" spc="-100" dirty="0"/>
              <a:t>진수로 변환하는 방법</a:t>
            </a:r>
            <a:endParaRPr lang="en-US" altLang="ko-KR" sz="1800" b="1" spc="-100" dirty="0"/>
          </a:p>
          <a:p>
            <a:pPr marL="714375" lvl="1" indent="-190500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최상위 비트가 </a:t>
            </a:r>
            <a:r>
              <a:rPr lang="en-US" altLang="ko-KR" spc="-100" dirty="0"/>
              <a:t>1</a:t>
            </a:r>
            <a:r>
              <a:rPr lang="ko-KR" altLang="en-US" spc="-100" dirty="0"/>
              <a:t>이므로 음수다</a:t>
            </a:r>
            <a:r>
              <a:rPr lang="en-US" altLang="ko-KR" spc="-100" dirty="0"/>
              <a:t>.</a:t>
            </a:r>
          </a:p>
          <a:p>
            <a:pPr marL="714375" lvl="1" indent="-19050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2</a:t>
            </a:r>
            <a:r>
              <a:rPr lang="ko-KR" altLang="en-US" spc="-100" dirty="0"/>
              <a:t>의 보수로 바꾼 후 </a:t>
            </a:r>
            <a:r>
              <a:rPr lang="en-US" altLang="ko-KR" spc="-100" dirty="0"/>
              <a:t>10</a:t>
            </a:r>
            <a:r>
              <a:rPr lang="ko-KR" altLang="en-US" spc="-100" dirty="0"/>
              <a:t>진수로 변환하여 </a:t>
            </a:r>
            <a:r>
              <a:rPr lang="en-US" altLang="ko-KR" spc="-100" dirty="0"/>
              <a:t>-</a:t>
            </a:r>
            <a:r>
              <a:rPr lang="ko-KR" altLang="en-US" spc="-100" dirty="0"/>
              <a:t>부호를 붙이면 </a:t>
            </a:r>
            <a:r>
              <a:rPr lang="en-US" altLang="ko-KR" spc="-100" dirty="0"/>
              <a:t>-84</a:t>
            </a:r>
            <a:r>
              <a:rPr lang="ko-KR" altLang="en-US" spc="-100" dirty="0"/>
              <a:t>가 된다</a:t>
            </a:r>
            <a:r>
              <a:rPr lang="en-US" altLang="ko-KR" spc="-100" dirty="0"/>
              <a:t>.</a:t>
            </a:r>
          </a:p>
          <a:p>
            <a:pPr marL="714375" lvl="1" indent="-1905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9"/>
            <a:ext cx="6904006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509120"/>
            <a:ext cx="6932200" cy="1906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049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정수 표현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부호 확장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/>
              <a:t>부호 확장이란 늘어난 비트 수 만큼 부호를 늘려주는 방법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z="1700" spc="-100" dirty="0"/>
              <a:t> </a:t>
            </a:r>
            <a:endParaRPr lang="en-US" altLang="ko-KR" sz="1700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ko-KR" altLang="en-US" sz="1700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2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16005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580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정수 표현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</a:t>
            </a:r>
            <a:r>
              <a:rPr lang="en-US" altLang="ko-KR" sz="2200" spc="-100" dirty="0">
                <a:solidFill>
                  <a:srgbClr val="2B6278"/>
                </a:solidFill>
              </a:rPr>
              <a:t>2</a:t>
            </a:r>
            <a:r>
              <a:rPr lang="ko-KR" altLang="en-US" sz="2200" spc="-100" dirty="0">
                <a:solidFill>
                  <a:srgbClr val="2B6278"/>
                </a:solidFill>
              </a:rPr>
              <a:t>진 정수 연산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뺄셈의 원리를 보면</a:t>
            </a:r>
            <a:r>
              <a:rPr lang="en-US" altLang="ko-KR" spc="-100" dirty="0"/>
              <a:t>, A-B </a:t>
            </a:r>
            <a:r>
              <a:rPr lang="ko-KR" altLang="en-US" spc="-100" dirty="0"/>
              <a:t>대신에 </a:t>
            </a:r>
            <a:r>
              <a:rPr lang="en-US" altLang="ko-KR" spc="-100" dirty="0"/>
              <a:t>A+(B</a:t>
            </a:r>
            <a:r>
              <a:rPr lang="ko-KR" altLang="en-US" spc="-100" dirty="0"/>
              <a:t>의 </a:t>
            </a:r>
            <a:r>
              <a:rPr lang="en-US" altLang="ko-KR" spc="-100" dirty="0"/>
              <a:t>2</a:t>
            </a:r>
            <a:r>
              <a:rPr lang="ko-KR" altLang="en-US" spc="-100" dirty="0"/>
              <a:t>의 보수</a:t>
            </a:r>
            <a:r>
              <a:rPr lang="en-US" altLang="ko-KR" spc="-100" dirty="0"/>
              <a:t>)</a:t>
            </a:r>
            <a:r>
              <a:rPr lang="ko-KR" altLang="en-US" spc="-100" dirty="0"/>
              <a:t>를 계산하면 된다</a:t>
            </a:r>
            <a:r>
              <a:rPr lang="en-US" altLang="ko-KR" spc="-100" dirty="0"/>
              <a:t>. 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뺄셈에서 </a:t>
            </a:r>
            <a:r>
              <a:rPr lang="en-US" altLang="ko-KR" spc="-100" dirty="0"/>
              <a:t>2</a:t>
            </a:r>
            <a:r>
              <a:rPr lang="ko-KR" altLang="en-US" spc="-100" dirty="0"/>
              <a:t>의 보수 방식을 사용하는 이유는 뺄셈을 가산기를 사용하여 수행할 수 있다</a:t>
            </a:r>
            <a:r>
              <a:rPr lang="en-US" altLang="ko-KR" spc="-100" dirty="0"/>
              <a:t>.</a:t>
            </a:r>
            <a:endParaRPr lang="ko-KR" altLang="en-US" spc="-100" dirty="0"/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z="1700" spc="-100" dirty="0"/>
              <a:t> </a:t>
            </a:r>
            <a:endParaRPr lang="en-US" altLang="ko-KR" sz="1700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ko-KR" altLang="en-US" sz="1700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34281"/>
            <a:ext cx="2211705" cy="100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147283"/>
            <a:ext cx="2866073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853" y="2147286"/>
            <a:ext cx="2854643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98746"/>
            <a:ext cx="2880360" cy="147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898746"/>
            <a:ext cx="2300288" cy="95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853" y="3898746"/>
            <a:ext cx="2849458" cy="1454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직선 화살표 연결선 13"/>
          <p:cNvCxnSpPr/>
          <p:nvPr/>
        </p:nvCxnSpPr>
        <p:spPr>
          <a:xfrm flipV="1">
            <a:off x="4211960" y="4077072"/>
            <a:ext cx="576064" cy="10081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4211960" y="4853151"/>
            <a:ext cx="442640" cy="2320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2"/>
          <p:cNvSpPr txBox="1">
            <a:spLocks noChangeArrowheads="1"/>
          </p:cNvSpPr>
          <p:nvPr/>
        </p:nvSpPr>
        <p:spPr bwMode="auto">
          <a:xfrm>
            <a:off x="3753905" y="4941168"/>
            <a:ext cx="6873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0" lang="ko-KR" altLang="en-US" sz="1400" spc="-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서로 다름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164288" y="4077072"/>
            <a:ext cx="503114" cy="15121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7164288" y="5301208"/>
            <a:ext cx="360040" cy="2880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2"/>
          <p:cNvSpPr txBox="1">
            <a:spLocks noChangeArrowheads="1"/>
          </p:cNvSpPr>
          <p:nvPr/>
        </p:nvSpPr>
        <p:spPr bwMode="auto">
          <a:xfrm>
            <a:off x="6660232" y="5374084"/>
            <a:ext cx="6873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0" lang="ko-KR" altLang="en-US" sz="1400" spc="-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서로 다름</a:t>
            </a:r>
          </a:p>
        </p:txBody>
      </p:sp>
      <p:sp>
        <p:nvSpPr>
          <p:cNvPr id="25" name="TextBox 23"/>
          <p:cNvSpPr txBox="1">
            <a:spLocks noChangeArrowheads="1"/>
          </p:cNvSpPr>
          <p:nvPr/>
        </p:nvSpPr>
        <p:spPr bwMode="auto">
          <a:xfrm>
            <a:off x="5033932" y="5575820"/>
            <a:ext cx="10080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kumimoji="0"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overflow</a:t>
            </a:r>
            <a:endParaRPr kumimoji="0" lang="ko-KR" altLang="en-US" sz="1600" dirty="0">
              <a:solidFill>
                <a:srgbClr val="FF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Line 67"/>
          <p:cNvSpPr>
            <a:spLocks noChangeShapeType="1"/>
          </p:cNvSpPr>
          <p:nvPr/>
        </p:nvSpPr>
        <p:spPr bwMode="auto">
          <a:xfrm flipH="1" flipV="1">
            <a:off x="4718020" y="5194820"/>
            <a:ext cx="43180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7" name="Line 68"/>
          <p:cNvSpPr>
            <a:spLocks noChangeShapeType="1"/>
          </p:cNvSpPr>
          <p:nvPr/>
        </p:nvSpPr>
        <p:spPr bwMode="auto">
          <a:xfrm flipV="1">
            <a:off x="5797520" y="5194820"/>
            <a:ext cx="50482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2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정수 표현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5656" y="2204864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0" lang="ko-KR" altLang="ko-KR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부호를 확장하여 연산하는 과정은 다음과 같다</a:t>
            </a:r>
            <a:r>
              <a:rPr kumimoji="0"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.</a:t>
            </a:r>
            <a:endParaRPr kumimoji="0" lang="ko-KR" altLang="ko-KR" sz="1800" dirty="0">
              <a:latin typeface="휴먼모음T" panose="02030504000101010101" pitchFamily="18" charset="-127"/>
              <a:ea typeface="휴먼모음T" panose="02030504000101010101" pitchFamily="18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415307"/>
              </p:ext>
            </p:extLst>
          </p:nvPr>
        </p:nvGraphicFramePr>
        <p:xfrm>
          <a:off x="1619672" y="2780928"/>
          <a:ext cx="4680520" cy="1368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4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038">
                <a:tc>
                  <a:txBody>
                    <a:bodyPr/>
                    <a:lstStyle/>
                    <a:p>
                      <a:pPr algn="ctr" latinLnBrk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6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ko-KR" sz="2000" kern="0" spc="-60" baseline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77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2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carry</a:t>
                      </a:r>
                      <a:endParaRPr lang="ko-KR" sz="2000" kern="0" spc="-60" baseline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77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u="none" kern="0" spc="50" baseline="0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</a:t>
                      </a:r>
                      <a:r>
                        <a:rPr lang="en-US" sz="1600" u="none" kern="0" spc="50" baseline="0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u="none" kern="0" spc="50" baseline="0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2000" b="1" u="sng" kern="0" spc="5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kern="0" spc="50" baseline="0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0000000 1000010 </a:t>
                      </a:r>
                      <a:endParaRPr lang="ko-KR" sz="2000" kern="0" spc="-60" baseline="0" dirty="0">
                        <a:solidFill>
                          <a:srgbClr val="00B0F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77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60" baseline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ko-KR" sz="2000" kern="0" spc="-60" baseline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77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r" latinLnBrk="0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2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  <a:endParaRPr lang="ko-KR" sz="2000" kern="0" spc="-60" baseline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77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2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endParaRPr lang="ko-KR" sz="2000" kern="0" spc="-60" baseline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77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50" baseline="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00000000</a:t>
                      </a:r>
                      <a:r>
                        <a:rPr lang="en-US" sz="2000" kern="0" spc="5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01100010</a:t>
                      </a:r>
                      <a:endParaRPr lang="ko-KR" sz="2000" kern="0" spc="-60" baseline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77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60" baseline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ko-KR" sz="2000" kern="0" spc="-60" baseline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77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r" latinLnBrk="0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6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 </a:t>
                      </a:r>
                      <a:r>
                        <a:rPr lang="en-US" sz="2000" kern="0" spc="-2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</a:t>
                      </a:r>
                      <a:endParaRPr lang="ko-KR" sz="2000" kern="0" spc="-60" baseline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77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2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endParaRPr lang="ko-KR" sz="2000" kern="0" spc="-60" baseline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77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5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2000" kern="0" spc="50" baseline="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00000000 </a:t>
                      </a:r>
                      <a:r>
                        <a:rPr lang="en-US" sz="2000" kern="0" spc="5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01001010</a:t>
                      </a:r>
                      <a:endParaRPr lang="ko-KR" sz="2000" kern="0" spc="-60" baseline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77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60" baseline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ko-KR" sz="2000" kern="0" spc="-60" baseline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77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r" latinLnBrk="0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2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</a:t>
                      </a:r>
                      <a:endParaRPr lang="ko-KR" sz="2000" kern="0" spc="-60" baseline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77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2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endParaRPr lang="ko-KR" sz="2000" kern="0" spc="-60" baseline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77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sng" kern="0" spc="5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000" kern="0" spc="50" baseline="0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0" spc="50" baseline="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00000000</a:t>
                      </a:r>
                      <a:r>
                        <a:rPr lang="en-US" sz="2000" kern="0" spc="50" baseline="0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10101100</a:t>
                      </a:r>
                      <a:endParaRPr lang="ko-KR" sz="2000" kern="0" spc="-60" baseline="0" dirty="0">
                        <a:solidFill>
                          <a:srgbClr val="00B0F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77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6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ko-KR" sz="2000" kern="0" spc="-60" baseline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77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501924" y="4254480"/>
            <a:ext cx="7606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kumimoji="0" lang="ko-KR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직전 </a:t>
            </a:r>
            <a:r>
              <a:rPr kumimoji="0" lang="ko-KR" altLang="ko-KR" sz="1800" dirty="0" err="1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캐리와</a:t>
            </a:r>
            <a:r>
              <a:rPr kumimoji="0" lang="ko-KR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최종 캐리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(</a:t>
            </a:r>
            <a:r>
              <a:rPr kumimoji="0" lang="ko-KR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밑줄 친 부분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)</a:t>
            </a:r>
            <a:r>
              <a:rPr kumimoji="0" lang="ko-KR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가 같으므로 정상적으로 계산된 것임을 알 수 있고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,</a:t>
            </a:r>
          </a:p>
          <a:p>
            <a:pPr algn="l"/>
            <a:r>
              <a:rPr kumimoji="0" lang="ko-KR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그 결과는 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10101100</a:t>
            </a:r>
            <a:r>
              <a:rPr kumimoji="0" lang="en-US" altLang="ko-KR" sz="1800" baseline="-250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(2) 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= 128+32+8+4 = 172</a:t>
            </a:r>
            <a:r>
              <a:rPr kumimoji="0" lang="en-US" altLang="ko-KR" sz="1800" baseline="-250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(10)</a:t>
            </a:r>
            <a:r>
              <a:rPr kumimoji="0" lang="ko-KR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이다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.</a:t>
            </a:r>
            <a:endParaRPr kumimoji="0" lang="ko-KR" altLang="ko-KR" sz="1800" dirty="0"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75730" y="1700808"/>
            <a:ext cx="717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풀이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76395"/>
              </p:ext>
            </p:extLst>
          </p:nvPr>
        </p:nvGraphicFramePr>
        <p:xfrm>
          <a:off x="251520" y="908720"/>
          <a:ext cx="842493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예제 </a:t>
                      </a:r>
                      <a:r>
                        <a:rPr kumimoji="0" lang="en-US" altLang="ko-KR" sz="180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2-2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비트 연산 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98+74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는 </a:t>
                      </a:r>
                      <a:r>
                        <a:rPr lang="ko-KR" altLang="en-US" sz="1800" b="0" spc="-50" baseline="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오버플로가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 발생하여 잘못 계산된 결과를 얻었다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부호 확장으로 올바른 결과를 얻을 수 있음을 설명하여라</a:t>
                      </a:r>
                      <a:r>
                        <a:rPr lang="en-US" altLang="ko-KR" sz="1800" b="0" spc="-5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>
            <a:off x="467544" y="5157192"/>
            <a:ext cx="817418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91675" y="5157192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Example</a:t>
            </a:r>
            <a:endParaRPr lang="ko-KR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4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정수 표현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</a:t>
            </a:r>
            <a:r>
              <a:rPr lang="en-US" altLang="ko-KR" sz="2200" spc="-100" dirty="0">
                <a:solidFill>
                  <a:srgbClr val="2B6278"/>
                </a:solidFill>
              </a:rPr>
              <a:t>10</a:t>
            </a:r>
            <a:r>
              <a:rPr lang="ko-KR" altLang="en-US" sz="2200" spc="-100" dirty="0">
                <a:solidFill>
                  <a:srgbClr val="2B6278"/>
                </a:solidFill>
              </a:rPr>
              <a:t>진 정수 표현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marL="450850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팩 </a:t>
            </a:r>
            <a:r>
              <a:rPr lang="en-US" altLang="ko-KR" sz="2000" b="1" spc="-100" dirty="0"/>
              <a:t>10</a:t>
            </a:r>
            <a:r>
              <a:rPr lang="ko-KR" altLang="en-US" sz="2000" b="1" spc="-100" dirty="0"/>
              <a:t>진 형식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디지트</a:t>
            </a:r>
            <a:r>
              <a:rPr lang="ko-KR" altLang="en-US" spc="-100" dirty="0"/>
              <a:t> </a:t>
            </a:r>
            <a:r>
              <a:rPr lang="en-US" altLang="ko-KR" spc="-100" dirty="0"/>
              <a:t>digit 2</a:t>
            </a:r>
            <a:r>
              <a:rPr lang="ko-KR" altLang="en-US" spc="-100" dirty="0"/>
              <a:t>개를 </a:t>
            </a:r>
            <a:r>
              <a:rPr lang="en-US" altLang="ko-KR" spc="-100" dirty="0"/>
              <a:t>8421 </a:t>
            </a:r>
            <a:r>
              <a:rPr lang="ko-KR" altLang="en-US" spc="-100" dirty="0"/>
              <a:t>코드로 나타내고 최하위 바이트의 존</a:t>
            </a:r>
            <a:r>
              <a:rPr lang="en-US" altLang="ko-KR" spc="-100" dirty="0"/>
              <a:t> </a:t>
            </a:r>
            <a:r>
              <a:rPr lang="ko-KR" altLang="en-US" spc="-100" dirty="0"/>
              <a:t>부분에 </a:t>
            </a:r>
            <a:r>
              <a:rPr lang="en-US" altLang="ko-KR" spc="-100" dirty="0"/>
              <a:t>4</a:t>
            </a:r>
            <a:r>
              <a:rPr lang="ko-KR" altLang="en-US" spc="-100" dirty="0"/>
              <a:t>비트의 부호를 표현한다</a:t>
            </a:r>
            <a:r>
              <a:rPr lang="en-US" altLang="ko-KR" spc="-100" dirty="0"/>
              <a:t>.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부호는 양수</a:t>
            </a:r>
            <a:r>
              <a:rPr lang="en-US" altLang="ko-KR" spc="-100" dirty="0"/>
              <a:t>(+)</a:t>
            </a:r>
            <a:r>
              <a:rPr lang="ko-KR" altLang="en-US" spc="-100" dirty="0"/>
              <a:t>는 </a:t>
            </a:r>
            <a:r>
              <a:rPr lang="en-US" altLang="ko-KR" spc="-100" dirty="0"/>
              <a:t>C(1100), </a:t>
            </a:r>
            <a:r>
              <a:rPr lang="ko-KR" altLang="en-US" spc="-100" dirty="0"/>
              <a:t>음수</a:t>
            </a:r>
            <a:r>
              <a:rPr lang="en-US" altLang="ko-KR" spc="-100" dirty="0"/>
              <a:t>(-)</a:t>
            </a:r>
            <a:r>
              <a:rPr lang="ko-KR" altLang="en-US" spc="-100" dirty="0"/>
              <a:t>는 </a:t>
            </a:r>
            <a:r>
              <a:rPr lang="en-US" altLang="ko-KR" spc="-100" dirty="0"/>
              <a:t>D(1101), </a:t>
            </a:r>
            <a:r>
              <a:rPr lang="ko-KR" altLang="en-US" spc="-100" dirty="0"/>
              <a:t>부호가 없는 양수는 </a:t>
            </a:r>
            <a:r>
              <a:rPr lang="en-US" altLang="ko-KR" spc="-100" dirty="0"/>
              <a:t>F(1111)</a:t>
            </a:r>
            <a:r>
              <a:rPr lang="ko-KR" altLang="en-US" spc="-100" dirty="0"/>
              <a:t>로 표현한다</a:t>
            </a:r>
            <a:r>
              <a:rPr lang="en-US" altLang="ko-KR" spc="-100" dirty="0"/>
              <a:t>.</a:t>
            </a:r>
            <a:endParaRPr lang="ko-KR" altLang="en-US" spc="-100" dirty="0"/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z="1700" spc="-100" dirty="0"/>
              <a:t> </a:t>
            </a:r>
            <a:endParaRPr lang="en-US" altLang="ko-KR" sz="1700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ko-KR" altLang="en-US" sz="1700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52" y="2492896"/>
            <a:ext cx="703724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603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7"/>
          <p:cNvSpPr txBox="1">
            <a:spLocks/>
          </p:cNvSpPr>
          <p:nvPr/>
        </p:nvSpPr>
        <p:spPr>
          <a:xfrm>
            <a:off x="0" y="613526"/>
            <a:ext cx="8963994" cy="61926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auto" latinLnBrk="1">
              <a:spcBef>
                <a:spcPts val="0"/>
              </a:spcBef>
              <a:spcAft>
                <a:spcPts val="0"/>
              </a:spcAft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pPr marL="93662"/>
            <a:endParaRPr lang="en-US" altLang="ko-KR" sz="1800" spc="-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93662" algn="l"/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W/W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메모리반도체 시장 규모가 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35%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수준이라면 비메모리반도체 시장은 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65%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수준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</a:t>
            </a:r>
          </a:p>
          <a:p>
            <a:pPr marL="93662" algn="l"/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4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차 산업혁명 시대를 이끌 산업의 중추를 담당하고 자율주행차 등 미래 먹거리 산업의 핵심 부품은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600" spc="-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시스템반도체이며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국가 간 기술력 대결에서 가장 핵심적인 역할을 담당하는 게 바로 시스템반도체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</a:t>
            </a:r>
          </a:p>
          <a:p>
            <a:pPr marL="93662" algn="l"/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메모리반도체 외의 모든 반도체를 일컫는 </a:t>
            </a:r>
            <a:r>
              <a:rPr lang="ko-KR" altLang="en-US" sz="1600" spc="-100" dirty="0">
                <a:solidFill>
                  <a:srgbClr val="FF000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비메모리반도체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는 반도체를 설계만 하는 건 </a:t>
            </a:r>
            <a:r>
              <a:rPr lang="ko-KR" altLang="en-US" sz="1600" spc="-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팹리스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(fabless),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설계된 반도체를 위탁생산만 하는 건 파운드리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(foundry).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제품으로 따지면 시스템반도체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소자반도체 등으로 나눌 수 있다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다만 업계에서는 </a:t>
            </a:r>
            <a:r>
              <a:rPr lang="ko-KR" altLang="en-US" sz="1600" spc="-100" dirty="0">
                <a:solidFill>
                  <a:srgbClr val="FF000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시스템반도체로 모두 통칭해서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부르기도 한다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시스템반도체는 </a:t>
            </a:r>
            <a:r>
              <a:rPr lang="ko-KR" altLang="en-US" sz="1600" spc="-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소품종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대량생산하는 메모리반도체와 달리 다품종 </a:t>
            </a:r>
            <a:r>
              <a:rPr lang="ko-KR" altLang="en-US" sz="1600" spc="-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소량생산하는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제품으로 그 종류만 해도 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8</a:t>
            </a:r>
            <a:r>
              <a:rPr lang="ko-KR" altLang="en-US" sz="1600" spc="-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천여개가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넘는다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</a:t>
            </a:r>
          </a:p>
          <a:p>
            <a:pPr marL="93662" algn="l"/>
            <a:r>
              <a:rPr lang="ko-KR" altLang="en-US" sz="1600" u="sng" spc="-100" dirty="0">
                <a:solidFill>
                  <a:srgbClr val="FF000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시스템반도체는 쉽게 말해 컴퓨터의 중앙처리장치</a:t>
            </a:r>
            <a:r>
              <a:rPr lang="en-US" altLang="ko-KR" sz="1600" u="sng" spc="-100" dirty="0">
                <a:solidFill>
                  <a:srgbClr val="FF000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(CPU) </a:t>
            </a:r>
            <a:r>
              <a:rPr lang="ko-KR" altLang="en-US" sz="1600" u="sng" spc="-100" dirty="0">
                <a:solidFill>
                  <a:srgbClr val="FF000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역할을 하는 ‘</a:t>
            </a:r>
            <a:r>
              <a:rPr lang="ko-KR" altLang="en-US" sz="1600" u="sng" spc="-100" dirty="0" err="1">
                <a:solidFill>
                  <a:srgbClr val="FF000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두뇌’에</a:t>
            </a:r>
            <a:r>
              <a:rPr lang="ko-KR" altLang="en-US" sz="1600" u="sng" spc="-100" dirty="0">
                <a:solidFill>
                  <a:srgbClr val="FF0000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해당하는 제품이다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자율주행차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모든 기기들을 연결하는 사물인터넷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(IoT),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인공지능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(AI)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등 미래 먹거리 산업의 핵심 부품에는 모두 시스템반도체가 들어간다고 할 수 있다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자율주행차의 이미지 센서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스마트폰의 통신 기능을 하는 칩 등이 가장 쉬운 예다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국내 자동차회사가 자율주행차를 만들더라도 여기에 들어가는 핵심 시스템반도체인 ‘</a:t>
            </a:r>
            <a:r>
              <a:rPr lang="ko-KR" altLang="en-US" sz="1600" spc="-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눈’에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해당하는 이미지 센서를 외국 제품으로 쓴다면 국내에서 개발하는 의미가 퇴색된다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시스템반도체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특히 설계를 담당하는 </a:t>
            </a:r>
            <a:r>
              <a:rPr lang="ko-KR" altLang="en-US" sz="1600" spc="-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팹리스가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중요한 이유가 바로 여기에 있다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컴퓨터 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CPU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는 인텔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(Intel),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이미지 센서는 소니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(SONY),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통신용 애플리케이션 프로세서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(AP)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는 </a:t>
            </a:r>
            <a:r>
              <a:rPr lang="ko-KR" altLang="en-US" sz="1600" spc="-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퀄컴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(Qualcomm),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그래픽 카드는 엔비디아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(NVIDIA)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등이 시장을 이끌고 있다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생산만 해주는 파운드리는 대만 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TSMC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가 강자다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 5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세대 이동통신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(5G)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시대가 본격화되고 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AI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를 활용한 자율주행차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증강현실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(AR), IoT, </a:t>
            </a:r>
            <a:r>
              <a:rPr lang="ko-KR" altLang="en-US" sz="1600" spc="-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드론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등 새로운 산업이 이제 막 태동하는 시기다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지금까지 시스템반도체는 하드웨어 중심의 제조업으로만 </a:t>
            </a:r>
            <a:r>
              <a:rPr lang="ko-KR" altLang="en-US" sz="1600" spc="-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인식돼왔는데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AI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를 바탕으로 한 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4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차 산업혁명과 맞물리면서 소프트웨어가 융합된 서비스산업으로 고도화되고 있다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설계만 잘한다면 </a:t>
            </a:r>
            <a:r>
              <a:rPr lang="ko-KR" altLang="en-US" sz="1600" spc="-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팹리스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분야에서 후발주자여도 새로운 기회가 무궁무진하며 중요한 건 무엇을 만들지 수요를 발굴해내는 일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</a:t>
            </a:r>
          </a:p>
          <a:p>
            <a:pPr marL="93662" algn="l"/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일례로 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AI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를 구동케 하는 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AI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전용 반도체 시장은 아직 절대적 강자가 없다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 AI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를 위한 빠른 기계학습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(</a:t>
            </a:r>
            <a:r>
              <a:rPr lang="ko-KR" altLang="en-US" sz="1600" spc="-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머신러닝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)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과 인간의 두뇌처럼 스스로 추론할 수 있는 심층학습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(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딥러닝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)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등을 가능하게 하는 신경망처리장치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(NPU; Neural Processing Unit)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시장이 열려 있다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현재 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CPU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의 강자인 인텔과 그래픽 카드의 강자인 엔비디아 등 다양한 시장 참여자들이 나서고 있지만 아직 완벽한 제품이 개발되지 않았다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인간의 두뇌가 어떻게 작동하는지 알아낼수록 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AI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연산능력과 관계된 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NPU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의 비중과 역할도 점차 커질 것으로 전망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</a:t>
            </a:r>
          </a:p>
          <a:p>
            <a:pPr marL="93662" algn="r"/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출처 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: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경향신문 </a:t>
            </a:r>
            <a:r>
              <a:rPr lang="ko-KR" altLang="en-US" sz="1600" spc="-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산업부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2019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년 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07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월호</a:t>
            </a:r>
            <a:endParaRPr lang="en-US" altLang="ko-KR" sz="1600" spc="-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93662"/>
            <a:endParaRPr lang="en-US" altLang="ko-KR" sz="1600" spc="-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93662"/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학업에 관련한 문의사항은 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  <a:hlinkClick r:id="rId2"/>
              </a:rPr>
              <a:t>kkkd89@naver.com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으로 보내주시기 바랍니다</a:t>
            </a:r>
            <a:r>
              <a:rPr lang="en-US" altLang="ko-KR" sz="1600" spc="-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.  </a:t>
            </a:r>
            <a:endParaRPr lang="ko-KR" altLang="en-US" sz="1600" spc="-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63500" y="51786"/>
            <a:ext cx="8252916" cy="8569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9pPr>
          </a:lstStyle>
          <a:p>
            <a:r>
              <a:rPr kumimoji="0"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수업에 들어가기 앞서 </a:t>
            </a:r>
          </a:p>
        </p:txBody>
      </p:sp>
    </p:spTree>
    <p:extLst>
      <p:ext uri="{BB962C8B-B14F-4D97-AF65-F5344CB8AC3E}">
        <p14:creationId xmlns:p14="http://schemas.microsoft.com/office/powerpoint/2010/main" val="3352998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정수 표현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450850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 err="1"/>
              <a:t>언팩</a:t>
            </a:r>
            <a:r>
              <a:rPr lang="ko-KR" altLang="en-US" sz="2000" b="1" spc="-100" dirty="0"/>
              <a:t> </a:t>
            </a:r>
            <a:r>
              <a:rPr lang="en-US" altLang="ko-KR" sz="2000" b="1" spc="-100" dirty="0"/>
              <a:t>10</a:t>
            </a:r>
            <a:r>
              <a:rPr lang="ko-KR" altLang="en-US" sz="2000" b="1" spc="-100" dirty="0"/>
              <a:t>진 형식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1</a:t>
            </a:r>
            <a:r>
              <a:rPr lang="ko-KR" altLang="en-US" spc="-100" dirty="0"/>
              <a:t>바이트가 존 부분과 </a:t>
            </a:r>
            <a:r>
              <a:rPr lang="ko-KR" altLang="en-US" spc="-100" dirty="0" err="1"/>
              <a:t>디지트</a:t>
            </a:r>
            <a:r>
              <a:rPr lang="ko-KR" altLang="en-US" spc="-100" dirty="0"/>
              <a:t> 부분으로 구성되어 있다</a:t>
            </a:r>
            <a:r>
              <a:rPr lang="en-US" altLang="ko-KR" spc="-100" dirty="0"/>
              <a:t>.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존 부분에는 </a:t>
            </a:r>
            <a:r>
              <a:rPr lang="en-US" altLang="ko-KR" spc="-100" dirty="0"/>
              <a:t>F(1111)</a:t>
            </a:r>
            <a:r>
              <a:rPr lang="ko-KR" altLang="en-US" spc="-100" dirty="0"/>
              <a:t>가 들어가고</a:t>
            </a:r>
            <a:r>
              <a:rPr lang="en-US" altLang="ko-KR" spc="-100" dirty="0"/>
              <a:t>, </a:t>
            </a:r>
            <a:r>
              <a:rPr lang="ko-KR" altLang="en-US" spc="-100" dirty="0" err="1"/>
              <a:t>디지트</a:t>
            </a:r>
            <a:r>
              <a:rPr lang="ko-KR" altLang="en-US" spc="-100" dirty="0"/>
              <a:t> 부분에는 </a:t>
            </a:r>
            <a:r>
              <a:rPr lang="en-US" altLang="ko-KR" spc="-100" dirty="0"/>
              <a:t>8421 </a:t>
            </a:r>
            <a:r>
              <a:rPr lang="ko-KR" altLang="en-US" spc="-100" dirty="0"/>
              <a:t>코드로 표현된 숫자가 들어간다</a:t>
            </a:r>
            <a:r>
              <a:rPr lang="en-US" altLang="ko-KR" spc="-100" dirty="0"/>
              <a:t>.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하위 바이트의 존 부분에 부호가 들어가며</a:t>
            </a:r>
            <a:r>
              <a:rPr lang="en-US" altLang="ko-KR" spc="-100" dirty="0"/>
              <a:t>, </a:t>
            </a:r>
            <a:r>
              <a:rPr lang="ko-KR" altLang="en-US" spc="-100" dirty="0"/>
              <a:t>양수</a:t>
            </a:r>
            <a:r>
              <a:rPr lang="en-US" altLang="ko-KR" spc="-100" dirty="0"/>
              <a:t>(+)</a:t>
            </a:r>
            <a:r>
              <a:rPr lang="ko-KR" altLang="en-US" spc="-100" dirty="0"/>
              <a:t>는 </a:t>
            </a:r>
            <a:r>
              <a:rPr lang="en-US" altLang="ko-KR" spc="-100" dirty="0"/>
              <a:t>C(1100), </a:t>
            </a:r>
            <a:r>
              <a:rPr lang="ko-KR" altLang="en-US" spc="-100" dirty="0"/>
              <a:t>음수</a:t>
            </a:r>
            <a:r>
              <a:rPr lang="en-US" altLang="ko-KR" spc="-100" dirty="0"/>
              <a:t>(-)</a:t>
            </a:r>
            <a:r>
              <a:rPr lang="ko-KR" altLang="en-US" spc="-100" dirty="0"/>
              <a:t>는 </a:t>
            </a:r>
            <a:r>
              <a:rPr lang="en-US" altLang="ko-KR" spc="-100" dirty="0"/>
              <a:t>D(1101), </a:t>
            </a:r>
            <a:r>
              <a:rPr lang="ko-KR" altLang="en-US" spc="-100" dirty="0"/>
              <a:t>부호가 없는 양수는 </a:t>
            </a:r>
            <a:r>
              <a:rPr lang="en-US" altLang="ko-KR" spc="-100" dirty="0"/>
              <a:t>F(1111)</a:t>
            </a:r>
            <a:r>
              <a:rPr lang="ko-KR" altLang="en-US" spc="-100" dirty="0"/>
              <a:t>로 표현한다</a:t>
            </a:r>
            <a:r>
              <a:rPr lang="en-US" altLang="ko-KR" spc="-100" dirty="0"/>
              <a:t>.</a:t>
            </a:r>
            <a:endParaRPr lang="ko-KR" altLang="en-US" spc="-100" dirty="0"/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ko-KR" altLang="en-US" sz="1700" spc="-100" dirty="0"/>
              <a:t> </a:t>
            </a:r>
            <a:endParaRPr lang="en-US" altLang="ko-KR" sz="1700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ko-KR" altLang="en-US" sz="1700" spc="-1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64904"/>
            <a:ext cx="7031450" cy="374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543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실수 표현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/>
              <a:t>컴퓨터의 부동소수점수는 </a:t>
            </a:r>
            <a:r>
              <a:rPr lang="en-US" altLang="ko-KR" sz="1700" b="1" spc="-100" dirty="0">
                <a:solidFill>
                  <a:srgbClr val="00B0F0"/>
                </a:solidFill>
              </a:rPr>
              <a:t>IEEE 754</a:t>
            </a:r>
            <a:r>
              <a:rPr lang="ko-KR" altLang="en-US" sz="1700" b="1" spc="-100" dirty="0">
                <a:solidFill>
                  <a:srgbClr val="00B0F0"/>
                </a:solidFill>
              </a:rPr>
              <a:t>표준</a:t>
            </a:r>
            <a:r>
              <a:rPr lang="ko-KR" altLang="en-US" sz="1700" spc="-100" dirty="0"/>
              <a:t>을 따른다</a:t>
            </a:r>
            <a:r>
              <a:rPr lang="en-US" altLang="ko-KR" sz="1700" spc="-100" dirty="0"/>
              <a:t>.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b="1" spc="-100" dirty="0">
                <a:solidFill>
                  <a:srgbClr val="00B0F0"/>
                </a:solidFill>
              </a:rPr>
              <a:t>부호</a:t>
            </a:r>
            <a:r>
              <a:rPr lang="en-US" altLang="ko-KR" sz="1700" spc="-100" dirty="0"/>
              <a:t>(sign), </a:t>
            </a:r>
            <a:r>
              <a:rPr lang="ko-KR" altLang="en-US" sz="1700" b="1" spc="-100" dirty="0">
                <a:solidFill>
                  <a:srgbClr val="00B0F0"/>
                </a:solidFill>
              </a:rPr>
              <a:t>지수</a:t>
            </a:r>
            <a:r>
              <a:rPr lang="en-US" altLang="ko-KR" sz="1700" spc="-100" dirty="0"/>
              <a:t>(exponent), </a:t>
            </a:r>
            <a:r>
              <a:rPr lang="ko-KR" altLang="en-US" sz="1700" b="1" spc="-100" dirty="0">
                <a:solidFill>
                  <a:srgbClr val="00B0F0"/>
                </a:solidFill>
              </a:rPr>
              <a:t>가수</a:t>
            </a:r>
            <a:r>
              <a:rPr lang="en-US" altLang="ko-KR" sz="1700" spc="-100" dirty="0"/>
              <a:t>(mantissa)</a:t>
            </a:r>
            <a:r>
              <a:rPr lang="ko-KR" altLang="en-US" sz="1700" spc="-100" dirty="0"/>
              <a:t>의 세 영역으로 표시</a:t>
            </a:r>
            <a:endParaRPr lang="en-US" altLang="ko-KR" sz="1700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/>
              <a:t>부호</a:t>
            </a:r>
            <a:r>
              <a:rPr lang="en-US" altLang="ko-KR" sz="1700" spc="-100" dirty="0"/>
              <a:t>(S)</a:t>
            </a:r>
            <a:r>
              <a:rPr lang="ko-KR" altLang="en-US" sz="1700" spc="-100" dirty="0"/>
              <a:t>가 </a:t>
            </a:r>
            <a:r>
              <a:rPr lang="en-US" altLang="ko-KR" sz="1700" spc="-100" dirty="0"/>
              <a:t>0</a:t>
            </a:r>
            <a:r>
              <a:rPr lang="ko-KR" altLang="en-US" sz="1700" spc="-100" dirty="0"/>
              <a:t>일 때는 양수를 나타내고</a:t>
            </a:r>
            <a:r>
              <a:rPr lang="en-US" altLang="ko-KR" sz="1700" spc="-100" dirty="0"/>
              <a:t>, 1</a:t>
            </a:r>
            <a:r>
              <a:rPr lang="ko-KR" altLang="en-US" sz="1700" spc="-100" dirty="0"/>
              <a:t>일 때는 음수를 나타낸다</a:t>
            </a:r>
            <a:r>
              <a:rPr lang="en-US" altLang="ko-KR" sz="1700" spc="-100" dirty="0"/>
              <a:t>. 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/>
              <a:t>단정도</a:t>
            </a:r>
            <a:r>
              <a:rPr lang="en-US" altLang="ko-KR" sz="1700" spc="-100" dirty="0"/>
              <a:t>(single precision) </a:t>
            </a:r>
            <a:r>
              <a:rPr lang="ko-KR" altLang="en-US" sz="1700" spc="-100" dirty="0"/>
              <a:t>부동소수점수와 배정도</a:t>
            </a:r>
            <a:r>
              <a:rPr lang="en-US" altLang="ko-KR" sz="1700" spc="-100" dirty="0"/>
              <a:t>(double precision) </a:t>
            </a:r>
            <a:r>
              <a:rPr lang="ko-KR" altLang="en-US" sz="1700" spc="-100" dirty="0"/>
              <a:t>부동소수점수의 두 가지 표현 방법이 있다</a:t>
            </a:r>
            <a:r>
              <a:rPr lang="en-US" altLang="ko-KR" sz="1700" spc="-100" dirty="0"/>
              <a:t>.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ko-KR" altLang="en-US" sz="1700" spc="-1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84" y="2564904"/>
            <a:ext cx="7920880" cy="322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51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실수 표현</a:t>
            </a:r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 marL="361950" indent="-2603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q"/>
            </a:pPr>
            <a:r>
              <a:rPr lang="ko-KR" altLang="en-US" spc="-100" dirty="0"/>
              <a:t>정규화</a:t>
            </a:r>
            <a:r>
              <a:rPr lang="en-US" altLang="ko-KR" spc="-100" dirty="0"/>
              <a:t>(normalization) : </a:t>
            </a:r>
            <a:r>
              <a:rPr lang="ko-KR" altLang="en-US" spc="-100" dirty="0"/>
              <a:t>과학적 표기방법</a:t>
            </a:r>
          </a:p>
          <a:p>
            <a:pPr marL="4508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spc="-100" dirty="0"/>
              <a:t> </a:t>
            </a:r>
            <a:r>
              <a:rPr lang="en-US" altLang="ko-KR" sz="1800" spc="-100" dirty="0"/>
              <a:t>2</a:t>
            </a:r>
            <a:r>
              <a:rPr lang="ko-KR" altLang="en-US" sz="1800" spc="-100" dirty="0"/>
              <a:t>진수의 정규화 </a:t>
            </a:r>
          </a:p>
          <a:p>
            <a:pPr marL="4508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endParaRPr lang="ko-KR" altLang="en-US" spc="-100" dirty="0"/>
          </a:p>
          <a:p>
            <a:pPr marL="4508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endParaRPr lang="ko-KR" altLang="en-US" spc="-100" dirty="0"/>
          </a:p>
          <a:p>
            <a:pPr marL="4508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endParaRPr lang="ko-KR" altLang="en-US" sz="1800" spc="-100" dirty="0"/>
          </a:p>
          <a:p>
            <a:pPr marL="4508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spc="-100" dirty="0"/>
              <a:t>바이어스</a:t>
            </a:r>
            <a:r>
              <a:rPr lang="en-US" altLang="ko-KR" sz="1800" spc="-100" dirty="0"/>
              <a:t>(bias) : </a:t>
            </a:r>
            <a:r>
              <a:rPr lang="ko-KR" altLang="en-US" sz="1800" spc="-100" dirty="0"/>
              <a:t>지수의 양수</a:t>
            </a:r>
            <a:r>
              <a:rPr lang="en-US" altLang="ko-KR" sz="1800" spc="-100" dirty="0"/>
              <a:t>, </a:t>
            </a:r>
            <a:r>
              <a:rPr lang="ko-KR" altLang="en-US" sz="1800" spc="-100" dirty="0"/>
              <a:t>음수를 나타내기 위한 방법</a:t>
            </a:r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en-US" altLang="ko-KR" spc="-100" dirty="0"/>
              <a:t>IEEE 754 </a:t>
            </a:r>
            <a:r>
              <a:rPr lang="ko-KR" altLang="en-US" spc="-100" dirty="0"/>
              <a:t>표준에서는 바이어스 </a:t>
            </a:r>
            <a:r>
              <a:rPr lang="en-US" altLang="ko-KR" spc="-100" dirty="0"/>
              <a:t>127(</a:t>
            </a:r>
            <a:r>
              <a:rPr lang="ko-KR" altLang="en-US" spc="-100" dirty="0"/>
              <a:t>단정도</a:t>
            </a:r>
            <a:r>
              <a:rPr lang="en-US" altLang="ko-KR" spc="-100" dirty="0"/>
              <a:t>) </a:t>
            </a:r>
            <a:r>
              <a:rPr lang="ko-KR" altLang="en-US" spc="-100" dirty="0"/>
              <a:t>또는 </a:t>
            </a:r>
            <a:r>
              <a:rPr lang="en-US" altLang="ko-KR" spc="-100" dirty="0"/>
              <a:t>1023(</a:t>
            </a:r>
            <a:r>
              <a:rPr lang="ko-KR" altLang="en-US" spc="-100" dirty="0"/>
              <a:t>배정도</a:t>
            </a:r>
            <a:r>
              <a:rPr lang="en-US" altLang="ko-KR" spc="-100" dirty="0"/>
              <a:t>)</a:t>
            </a:r>
            <a:r>
              <a:rPr lang="ko-KR" altLang="en-US" spc="-100" dirty="0"/>
              <a:t>을 사용</a:t>
            </a:r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표현 지수 </a:t>
            </a:r>
            <a:r>
              <a:rPr lang="en-US" altLang="ko-KR" spc="-100" dirty="0"/>
              <a:t>= </a:t>
            </a:r>
            <a:r>
              <a:rPr lang="ko-KR" altLang="en-US" spc="-100" dirty="0"/>
              <a:t>바이어스 </a:t>
            </a:r>
            <a:r>
              <a:rPr lang="en-US" altLang="ko-KR" spc="-100" dirty="0"/>
              <a:t>+ 2</a:t>
            </a:r>
            <a:r>
              <a:rPr lang="ko-KR" altLang="en-US" spc="-100" dirty="0"/>
              <a:t>진 지수 값</a:t>
            </a:r>
          </a:p>
          <a:p>
            <a:pPr marL="7143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endParaRPr lang="en-US" altLang="ko-KR" spc="-100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712535"/>
              </p:ext>
            </p:extLst>
          </p:nvPr>
        </p:nvGraphicFramePr>
        <p:xfrm>
          <a:off x="2555776" y="1196752"/>
          <a:ext cx="3357562" cy="130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3" imgW="1803240" imgH="698400" progId="Equation.DSMT4">
                  <p:embed/>
                </p:oleObj>
              </mc:Choice>
              <mc:Fallback>
                <p:oleObj name="Equation" r:id="rId3" imgW="1803240" imgH="698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1196752"/>
                        <a:ext cx="3357562" cy="130016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61048"/>
            <a:ext cx="5575931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021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실수 표현</a:t>
            </a:r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 marL="4508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ko-KR" sz="1800" spc="-100" dirty="0"/>
              <a:t>10</a:t>
            </a:r>
            <a:r>
              <a:rPr lang="ko-KR" altLang="en-US" sz="1800" spc="-100" dirty="0"/>
              <a:t>진수 </a:t>
            </a:r>
            <a:r>
              <a:rPr lang="en-US" altLang="ko-KR" sz="1800" spc="-100" dirty="0"/>
              <a:t>-0.2</a:t>
            </a:r>
            <a:r>
              <a:rPr lang="ko-KR" altLang="en-US" sz="1800" spc="-100" dirty="0"/>
              <a:t>를 단정도 부동소수점으로 표현</a:t>
            </a:r>
          </a:p>
          <a:p>
            <a:pPr marL="539750" indent="-198438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b="0" spc="-100" dirty="0"/>
              <a:t>2</a:t>
            </a:r>
            <a:r>
              <a:rPr lang="ko-KR" altLang="en-US" sz="1600" b="0" spc="-100" dirty="0"/>
              <a:t>진수로 변환하고 정규화한다</a:t>
            </a:r>
            <a:r>
              <a:rPr lang="en-US" altLang="ko-KR" sz="1600" b="0" spc="-100" dirty="0"/>
              <a:t>.</a:t>
            </a:r>
          </a:p>
          <a:p>
            <a:pPr marL="4508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endParaRPr lang="ko-KR" altLang="en-US" sz="1800" spc="-100" dirty="0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696930"/>
              </p:ext>
            </p:extLst>
          </p:nvPr>
        </p:nvGraphicFramePr>
        <p:xfrm>
          <a:off x="1331640" y="1556792"/>
          <a:ext cx="4348163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3" imgW="2336760" imgH="647640" progId="Equation.DSMT4">
                  <p:embed/>
                </p:oleObj>
              </mc:Choice>
              <mc:Fallback>
                <p:oleObj name="Equation" r:id="rId3" imgW="2336760" imgH="6476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1556792"/>
                        <a:ext cx="4348163" cy="120491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80" y="3048000"/>
            <a:ext cx="5730552" cy="137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820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실수 표현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361950" indent="-257175">
              <a:lnSpc>
                <a:spcPct val="110000"/>
              </a:lnSpc>
              <a:spcAft>
                <a:spcPts val="200"/>
              </a:spcAft>
              <a:buSzPct val="100000"/>
              <a:buFont typeface="Wingdings" panose="05000000000000000000" pitchFamily="2" charset="2"/>
              <a:buChar char="q"/>
            </a:pPr>
            <a:r>
              <a:rPr lang="ko-KR" altLang="en-US" spc="-100" dirty="0"/>
              <a:t>컴퓨터에서의 부동소수점수의 표현 범위</a:t>
            </a:r>
            <a:endParaRPr lang="en-US" altLang="ko-KR" spc="-1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7935412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05064"/>
            <a:ext cx="6809656" cy="1551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246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실수 표현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475656" y="2060848"/>
            <a:ext cx="7200800" cy="1361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ts val="4000"/>
              </a:lnSpc>
              <a:spcBef>
                <a:spcPts val="1200"/>
              </a:spcBef>
              <a:spcAft>
                <a:spcPts val="1200"/>
              </a:spcAft>
            </a:pPr>
            <a:r>
              <a:rPr kumimoji="0"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    을 정규화된 방법으로 표현하면                   이다</a:t>
            </a:r>
            <a:r>
              <a:rPr kumimoji="0"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.  </a:t>
            </a:r>
          </a:p>
          <a:p>
            <a:pPr algn="l">
              <a:lnSpc>
                <a:spcPts val="4000"/>
              </a:lnSpc>
              <a:spcBef>
                <a:spcPts val="1200"/>
              </a:spcBef>
              <a:spcAft>
                <a:spcPts val="1200"/>
              </a:spcAft>
            </a:pPr>
            <a:r>
              <a:rPr kumimoji="0"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그러므로               </a:t>
            </a:r>
            <a:r>
              <a:rPr kumimoji="0" lang="ko-KR" altLang="en-US" sz="1800" dirty="0" err="1"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를</a:t>
            </a:r>
            <a:r>
              <a:rPr kumimoji="0"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 단정도 부동소수점수로 표현하면 다음과 같다</a:t>
            </a:r>
            <a:r>
              <a:rPr kumimoji="0"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.</a:t>
            </a:r>
            <a:endParaRPr kumimoji="0" lang="ko-KR" altLang="en-US" sz="1800" dirty="0">
              <a:latin typeface="휴먼모음T" panose="02030504000101010101" pitchFamily="18" charset="-127"/>
              <a:ea typeface="휴먼모음T" panose="02030504000101010101" pitchFamily="18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105590"/>
              </p:ext>
            </p:extLst>
          </p:nvPr>
        </p:nvGraphicFramePr>
        <p:xfrm>
          <a:off x="1619672" y="2061816"/>
          <a:ext cx="423084" cy="618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name="Equation" r:id="rId3" imgW="266469" imgH="355292" progId="Equation.DSMT4">
                  <p:embed/>
                </p:oleObj>
              </mc:Choice>
              <mc:Fallback>
                <p:oleObj name="Equation" r:id="rId3" imgW="266469" imgH="35529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9457"/>
                      <a:stretch>
                        <a:fillRect/>
                      </a:stretch>
                    </p:blipFill>
                    <p:spPr bwMode="auto">
                      <a:xfrm>
                        <a:off x="1619672" y="2061816"/>
                        <a:ext cx="423084" cy="6183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17615"/>
              </p:ext>
            </p:extLst>
          </p:nvPr>
        </p:nvGraphicFramePr>
        <p:xfrm>
          <a:off x="4932040" y="2060848"/>
          <a:ext cx="2232248" cy="593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Equation" r:id="rId5" imgW="1383699" imgH="355446" progId="Equation.DSMT4">
                  <p:embed/>
                </p:oleObj>
              </mc:Choice>
              <mc:Fallback>
                <p:oleObj name="Equation" r:id="rId5" imgW="1383699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1302"/>
                      <a:stretch>
                        <a:fillRect/>
                      </a:stretch>
                    </p:blipFill>
                    <p:spPr bwMode="auto">
                      <a:xfrm>
                        <a:off x="4932040" y="2060848"/>
                        <a:ext cx="2232248" cy="5931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04844"/>
              </p:ext>
            </p:extLst>
          </p:nvPr>
        </p:nvGraphicFramePr>
        <p:xfrm>
          <a:off x="2511206" y="2945190"/>
          <a:ext cx="1605701" cy="472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" name="Equation" r:id="rId7" imgW="863280" imgH="253800" progId="Equation.DSMT4">
                  <p:embed/>
                </p:oleObj>
              </mc:Choice>
              <mc:Fallback>
                <p:oleObj name="Equation" r:id="rId7" imgW="8632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 r="2919"/>
                      <a:stretch>
                        <a:fillRect/>
                      </a:stretch>
                    </p:blipFill>
                    <p:spPr bwMode="auto">
                      <a:xfrm>
                        <a:off x="2511206" y="2945190"/>
                        <a:ext cx="1605701" cy="4720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7493037"/>
                  </p:ext>
                </p:extLst>
              </p:nvPr>
            </p:nvGraphicFramePr>
            <p:xfrm>
              <a:off x="1570475" y="3645024"/>
              <a:ext cx="7011161" cy="100811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1564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838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084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5195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800" kern="100" spc="-50" dirty="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부호</a:t>
                          </a:r>
                        </a:p>
                      </a:txBody>
                      <a:tcPr marL="0" marR="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800" kern="100" spc="-50" dirty="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지수</a:t>
                          </a:r>
                          <a:r>
                            <a:rPr lang="en-US" sz="1800" kern="100" spc="-50" dirty="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altLang="ko-KR" sz="1800" kern="100" spc="-50" dirty="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bias</a:t>
                          </a:r>
                          <a:r>
                            <a:rPr lang="en-US" sz="1800" kern="100" spc="-50" dirty="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 127)</a:t>
                          </a:r>
                          <a:endParaRPr lang="ko-KR" sz="1800" kern="100" spc="-50" dirty="0">
                            <a:effectLst/>
                            <a:latin typeface="Times New Roman" panose="02020603050405020304" pitchFamily="18" charset="0"/>
                            <a:ea typeface="휴먼모음T" panose="02030504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800" kern="100" spc="-50" dirty="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가수</a:t>
                          </a:r>
                          <a:r>
                            <a:rPr lang="en-US" sz="1800" kern="100" spc="-50" dirty="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800" kern="100" spc="-50">
                                  <a:effectLst/>
                                  <a:latin typeface="Times New Roman" panose="02020603050405020304" pitchFamily="18" charset="0"/>
                                  <a:ea typeface="휴먼모음T" panose="02030504000101010101" pitchFamily="18" charset="-127"/>
                                  <a:cs typeface="Times New Roman" panose="02020603050405020304" pitchFamily="18" charset="0"/>
                                </a:rPr>
                                <m:t>1.</m:t>
                              </m:r>
                              <m:r>
                                <m:rPr>
                                  <m:nor/>
                                </m:rPr>
                                <a:rPr lang="en-US" sz="1800" kern="100" spc="-50">
                                  <a:effectLst/>
                                  <a:latin typeface="Times New Roman" panose="02020603050405020304" pitchFamily="18" charset="0"/>
                                  <a:ea typeface="휴먼모음T" panose="02030504000101010101" pitchFamily="18" charset="-127"/>
                                  <a:cs typeface="Times New Roman" panose="02020603050405020304" pitchFamily="18" charset="0"/>
                                </a:rPr>
                                <m:t>×××</m:t>
                              </m:r>
                            </m:oMath>
                          </a14:m>
                          <a:r>
                            <a:rPr lang="en-US" sz="1800" kern="100" spc="-50" baseline="-25000" dirty="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(2)</a:t>
                          </a:r>
                          <a:r>
                            <a:rPr lang="en-US" sz="1800" kern="100" spc="-50" dirty="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ko-KR" sz="1800" kern="100" spc="-50" dirty="0">
                            <a:effectLst/>
                            <a:latin typeface="Times New Roman" panose="02020603050405020304" pitchFamily="18" charset="0"/>
                            <a:ea typeface="휴먼모음T" panose="02030504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8077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800" kern="100" spc="-5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양수</a:t>
                          </a:r>
                        </a:p>
                      </a:txBody>
                      <a:tcPr marL="0" marR="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800" kern="100" spc="-50" dirty="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01111111(127) - 1000(8)</a:t>
                          </a:r>
                          <a:endParaRPr lang="ko-KR" sz="1800" kern="100" spc="-50" dirty="0">
                            <a:effectLst/>
                            <a:latin typeface="Times New Roman" panose="02020603050405020304" pitchFamily="18" charset="0"/>
                            <a:ea typeface="휴먼모음T" panose="02030504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800" kern="100" spc="-5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1.</a:t>
                          </a:r>
                          <a:r>
                            <a:rPr lang="ko-KR" sz="1800" kern="100" spc="-5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을 생략한 가수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8077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800" kern="100" spc="-5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800" kern="100" spc="-50">
                            <a:effectLst/>
                            <a:latin typeface="Times New Roman" panose="02020603050405020304" pitchFamily="18" charset="0"/>
                            <a:ea typeface="휴먼모음T" panose="02030504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800" kern="100" spc="-50" dirty="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01110111</a:t>
                          </a:r>
                          <a:endParaRPr lang="ko-KR" sz="1800" kern="100" spc="-50" dirty="0">
                            <a:effectLst/>
                            <a:latin typeface="Times New Roman" panose="02020603050405020304" pitchFamily="18" charset="0"/>
                            <a:ea typeface="휴먼모음T" panose="02030504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800" kern="100" spc="-50" dirty="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00000000000000000000000</a:t>
                          </a:r>
                          <a:endParaRPr lang="ko-KR" sz="1800" kern="100" spc="-50" dirty="0">
                            <a:effectLst/>
                            <a:latin typeface="Times New Roman" panose="02020603050405020304" pitchFamily="18" charset="0"/>
                            <a:ea typeface="휴먼모음T" panose="02030504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7493037"/>
                  </p:ext>
                </p:extLst>
              </p:nvPr>
            </p:nvGraphicFramePr>
            <p:xfrm>
              <a:off x="1570475" y="3645024"/>
              <a:ext cx="7011161" cy="100811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156480"/>
                    <a:gridCol w="2683840"/>
                    <a:gridCol w="3170841"/>
                  </a:tblGrid>
                  <a:tr h="351958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800" kern="100" spc="-50" dirty="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부호</a:t>
                          </a:r>
                        </a:p>
                      </a:txBody>
                      <a:tcPr marL="0" marR="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800" kern="100" spc="-50" dirty="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지수</a:t>
                          </a:r>
                          <a:r>
                            <a:rPr lang="en-US" sz="1800" kern="100" spc="-50" dirty="0" smtClean="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altLang="ko-KR" sz="1800" kern="100" spc="-50" dirty="0" smtClean="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bias</a:t>
                          </a:r>
                          <a:r>
                            <a:rPr lang="en-US" sz="1800" kern="100" spc="-50" dirty="0" smtClean="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kern="100" spc="-50" dirty="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127)</a:t>
                          </a:r>
                          <a:endParaRPr lang="ko-KR" sz="1800" kern="100" spc="-50" dirty="0">
                            <a:effectLst/>
                            <a:latin typeface="Times New Roman" panose="02020603050405020304" pitchFamily="18" charset="0"/>
                            <a:ea typeface="휴먼모음T" panose="02030504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9"/>
                          <a:stretch>
                            <a:fillRect l="-121346" t="-12069" b="-217241"/>
                          </a:stretch>
                        </a:blipFill>
                      </a:tcPr>
                    </a:tc>
                  </a:tr>
                  <a:tr h="328077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ko-KR" sz="1800" kern="100" spc="-5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양수</a:t>
                          </a:r>
                        </a:p>
                      </a:txBody>
                      <a:tcPr marL="0" marR="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800" kern="100" spc="-50" dirty="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01111111(127) - 1000(8)</a:t>
                          </a:r>
                          <a:endParaRPr lang="ko-KR" sz="1800" kern="100" spc="-50" dirty="0">
                            <a:effectLst/>
                            <a:latin typeface="Times New Roman" panose="02020603050405020304" pitchFamily="18" charset="0"/>
                            <a:ea typeface="휴먼모음T" panose="02030504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800" kern="100" spc="-5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1.</a:t>
                          </a:r>
                          <a:r>
                            <a:rPr lang="ko-KR" sz="1800" kern="100" spc="-5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을 생략한 가수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8077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800" kern="100" spc="-5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1800" kern="100" spc="-50">
                            <a:effectLst/>
                            <a:latin typeface="Times New Roman" panose="02020603050405020304" pitchFamily="18" charset="0"/>
                            <a:ea typeface="휴먼모음T" panose="02030504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800" kern="100" spc="-50" dirty="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01110111</a:t>
                          </a:r>
                          <a:endParaRPr lang="ko-KR" sz="1800" kern="100" spc="-50" dirty="0">
                            <a:effectLst/>
                            <a:latin typeface="Times New Roman" panose="02020603050405020304" pitchFamily="18" charset="0"/>
                            <a:ea typeface="휴먼모음T" panose="02030504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800" kern="100" spc="-50" dirty="0">
                              <a:effectLst/>
                              <a:latin typeface="Times New Roman" panose="02020603050405020304" pitchFamily="18" charset="0"/>
                              <a:ea typeface="휴먼모음T" panose="02030504000101010101" pitchFamily="18" charset="-127"/>
                              <a:cs typeface="Times New Roman" panose="02020603050405020304" pitchFamily="18" charset="0"/>
                            </a:rPr>
                            <a:t>00000000000000000000000</a:t>
                          </a:r>
                          <a:endParaRPr lang="ko-KR" sz="1800" kern="100" spc="-50" dirty="0">
                            <a:effectLst/>
                            <a:latin typeface="Times New Roman" panose="02020603050405020304" pitchFamily="18" charset="0"/>
                            <a:ea typeface="휴먼모음T" panose="02030504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947738" y="1700808"/>
            <a:ext cx="717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풀이 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633740"/>
              </p:ext>
            </p:extLst>
          </p:nvPr>
        </p:nvGraphicFramePr>
        <p:xfrm>
          <a:off x="323528" y="908720"/>
          <a:ext cx="8424936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예제 </a:t>
                      </a:r>
                      <a:r>
                        <a:rPr kumimoji="0" lang="en-US" altLang="ko-KR" sz="180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2-3</a:t>
                      </a:r>
                    </a:p>
                  </a:txBody>
                  <a:tcPr marT="14400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휴먼모음T" panose="02030504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          을 단정도 부동소수점 방식으로 표현하여라</a:t>
                      </a:r>
                      <a:r>
                        <a:rPr lang="en-US" altLang="ko-KR" sz="1800" b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휴먼모음T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T="144000" anchor="ctr"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279788"/>
              </p:ext>
            </p:extLst>
          </p:nvPr>
        </p:nvGraphicFramePr>
        <p:xfrm>
          <a:off x="1664569" y="949888"/>
          <a:ext cx="422275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Equation" r:id="rId10" imgW="266400" imgH="355320" progId="Equation.DSMT4">
                  <p:embed/>
                </p:oleObj>
              </mc:Choice>
              <mc:Fallback>
                <p:oleObj name="Equation" r:id="rId10" imgW="26640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 r="9457"/>
                      <a:stretch>
                        <a:fillRect/>
                      </a:stretch>
                    </p:blipFill>
                    <p:spPr bwMode="auto">
                      <a:xfrm>
                        <a:off x="1664569" y="949888"/>
                        <a:ext cx="422275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502275" y="5013176"/>
            <a:ext cx="817418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9"/>
          <p:cNvSpPr txBox="1"/>
          <p:nvPr/>
        </p:nvSpPr>
        <p:spPr>
          <a:xfrm>
            <a:off x="7326406" y="5013176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Example</a:t>
            </a:r>
            <a:endParaRPr lang="ko-KR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761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디지털 코드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</a:t>
            </a:r>
            <a:r>
              <a:rPr lang="en-US" altLang="ko-KR" sz="2200" spc="-100" dirty="0">
                <a:solidFill>
                  <a:srgbClr val="2B6278"/>
                </a:solidFill>
              </a:rPr>
              <a:t>BCD </a:t>
            </a:r>
            <a:r>
              <a:rPr lang="ko-KR" altLang="en-US" sz="2200" spc="-100" dirty="0">
                <a:solidFill>
                  <a:srgbClr val="2B6278"/>
                </a:solidFill>
              </a:rPr>
              <a:t>코드</a:t>
            </a:r>
            <a:r>
              <a:rPr lang="en-US" altLang="ko-KR" sz="1700" b="0" spc="-100" dirty="0"/>
              <a:t>(Binary Coded Decimal Code : 2</a:t>
            </a:r>
            <a:r>
              <a:rPr lang="ko-KR" altLang="en-US" sz="1700" b="0" spc="-100" dirty="0"/>
              <a:t>진화 </a:t>
            </a:r>
            <a:r>
              <a:rPr lang="en-US" altLang="ko-KR" sz="1700" b="0" spc="-100" dirty="0"/>
              <a:t>10</a:t>
            </a:r>
            <a:r>
              <a:rPr lang="ko-KR" altLang="en-US" sz="1700" b="0" spc="-100" dirty="0"/>
              <a:t>진 코드</a:t>
            </a:r>
            <a:r>
              <a:rPr lang="en-US" altLang="ko-KR" sz="1700" b="0" spc="-100" dirty="0"/>
              <a:t>, 8421 </a:t>
            </a:r>
            <a:r>
              <a:rPr lang="ko-KR" altLang="en-US" sz="1700" b="0" spc="-100" dirty="0"/>
              <a:t>코드</a:t>
            </a:r>
            <a:r>
              <a:rPr lang="en-US" altLang="ko-KR" sz="1700" b="0" spc="-100" dirty="0"/>
              <a:t>)</a:t>
            </a:r>
          </a:p>
          <a:p>
            <a:pPr marL="542925" lvl="1" indent="-161925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BCD</a:t>
            </a:r>
            <a:r>
              <a:rPr lang="ko-KR" altLang="en-US" spc="-100" dirty="0"/>
              <a:t>코드는 </a:t>
            </a:r>
            <a:r>
              <a:rPr lang="en-US" altLang="ko-KR" spc="-100" dirty="0"/>
              <a:t>10</a:t>
            </a:r>
            <a:r>
              <a:rPr lang="ko-KR" altLang="en-US" spc="-100" dirty="0"/>
              <a:t>진수 </a:t>
            </a:r>
            <a:r>
              <a:rPr lang="en-US" altLang="ko-KR" spc="-100" dirty="0"/>
              <a:t>0(0000)</a:t>
            </a:r>
            <a:r>
              <a:rPr lang="ko-KR" altLang="en-US" spc="-100" dirty="0"/>
              <a:t>부터 </a:t>
            </a:r>
            <a:r>
              <a:rPr lang="en-US" altLang="ko-KR" spc="-100" dirty="0"/>
              <a:t>9(1001)</a:t>
            </a:r>
            <a:r>
              <a:rPr lang="ko-KR" altLang="en-US" spc="-100" dirty="0"/>
              <a:t>까지를 </a:t>
            </a:r>
            <a:r>
              <a:rPr lang="en-US" altLang="ko-KR" spc="-100" dirty="0"/>
              <a:t>2</a:t>
            </a:r>
            <a:r>
              <a:rPr lang="ko-KR" altLang="en-US" spc="-100" dirty="0"/>
              <a:t>진화한 코드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표기는 </a:t>
            </a:r>
            <a:r>
              <a:rPr lang="en-US" altLang="ko-KR" spc="-100" dirty="0"/>
              <a:t>2</a:t>
            </a:r>
            <a:r>
              <a:rPr lang="ko-KR" altLang="en-US" spc="-100" dirty="0"/>
              <a:t>진수이지만 의미는 </a:t>
            </a:r>
            <a:r>
              <a:rPr lang="en-US" altLang="ko-KR" spc="-100" dirty="0"/>
              <a:t>10</a:t>
            </a:r>
            <a:r>
              <a:rPr lang="ko-KR" altLang="en-US" spc="-100" dirty="0"/>
              <a:t>진수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1010</a:t>
            </a:r>
            <a:r>
              <a:rPr lang="ko-KR" altLang="en-US" spc="-100" dirty="0"/>
              <a:t>부터 </a:t>
            </a:r>
            <a:r>
              <a:rPr lang="en-US" altLang="ko-KR" spc="-100" dirty="0"/>
              <a:t>1111</a:t>
            </a:r>
            <a:r>
              <a:rPr lang="ko-KR" altLang="en-US" spc="-100" dirty="0"/>
              <a:t>까지 </a:t>
            </a:r>
            <a:r>
              <a:rPr lang="en-US" altLang="ko-KR" spc="-100" dirty="0"/>
              <a:t>6</a:t>
            </a:r>
            <a:r>
              <a:rPr lang="ko-KR" altLang="en-US" spc="-100" dirty="0"/>
              <a:t>개는 사용하지 않음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5733750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810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디지털 코드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예를 들어 </a:t>
            </a:r>
            <a:r>
              <a:rPr lang="en-US" altLang="ko-KR" spc="-100" dirty="0"/>
              <a:t>10</a:t>
            </a:r>
            <a:r>
              <a:rPr lang="ko-KR" altLang="en-US" spc="-100" dirty="0"/>
              <a:t>진수 </a:t>
            </a:r>
            <a:r>
              <a:rPr lang="en-US" altLang="ko-KR" spc="-100" dirty="0"/>
              <a:t>237</a:t>
            </a:r>
            <a:r>
              <a:rPr lang="ko-KR" altLang="en-US" spc="-100" dirty="0"/>
              <a:t>을 </a:t>
            </a:r>
            <a:r>
              <a:rPr lang="en-US" altLang="ko-KR" spc="-100" dirty="0"/>
              <a:t>BCD </a:t>
            </a:r>
            <a:r>
              <a:rPr lang="ko-KR" altLang="en-US" spc="-100" dirty="0"/>
              <a:t>코드로 변환하면</a:t>
            </a: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BCD </a:t>
            </a:r>
            <a:r>
              <a:rPr lang="ko-KR" altLang="en-US" spc="-100" dirty="0"/>
              <a:t>코드의 연산은 다음 예에서 </a:t>
            </a:r>
            <a:r>
              <a:rPr lang="ko-KR" altLang="en-US" spc="-100" dirty="0">
                <a:solidFill>
                  <a:srgbClr val="009999"/>
                </a:solidFill>
              </a:rPr>
              <a:t>➊</a:t>
            </a:r>
            <a:r>
              <a:rPr lang="ko-KR" altLang="en-US" spc="-100" dirty="0"/>
              <a:t> </a:t>
            </a:r>
            <a:r>
              <a:rPr lang="en-US" altLang="ko-KR" spc="-100" dirty="0"/>
              <a:t>~ </a:t>
            </a:r>
            <a:r>
              <a:rPr lang="en-US" altLang="ko-KR" spc="-100" dirty="0">
                <a:solidFill>
                  <a:srgbClr val="009999"/>
                </a:solidFill>
              </a:rPr>
              <a:t>➋</a:t>
            </a:r>
            <a:r>
              <a:rPr lang="ko-KR" altLang="en-US" spc="-100" dirty="0"/>
              <a:t>와 같이 </a:t>
            </a:r>
            <a:r>
              <a:rPr lang="en-US" altLang="ko-KR" spc="-100" dirty="0"/>
              <a:t>10</a:t>
            </a:r>
            <a:r>
              <a:rPr lang="ko-KR" altLang="en-US" spc="-100" dirty="0"/>
              <a:t>진수처럼 연산한다</a:t>
            </a:r>
            <a:r>
              <a:rPr lang="en-US" altLang="ko-KR" spc="-100" dirty="0"/>
              <a:t>. 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계산 결과가 </a:t>
            </a:r>
            <a:r>
              <a:rPr lang="ko-KR" altLang="en-US" spc="-100" dirty="0">
                <a:solidFill>
                  <a:srgbClr val="009999"/>
                </a:solidFill>
              </a:rPr>
              <a:t>➌</a:t>
            </a:r>
            <a:r>
              <a:rPr lang="ko-KR" altLang="en-US" spc="-100" dirty="0"/>
              <a:t>과 같이 </a:t>
            </a:r>
            <a:r>
              <a:rPr lang="en-US" altLang="ko-KR" spc="-100" dirty="0"/>
              <a:t>9</a:t>
            </a:r>
            <a:r>
              <a:rPr lang="ko-KR" altLang="en-US" spc="-100" dirty="0"/>
              <a:t>를 초과하여 </a:t>
            </a:r>
            <a:r>
              <a:rPr lang="en-US" altLang="ko-KR" spc="-100" dirty="0"/>
              <a:t>BCD </a:t>
            </a:r>
            <a:r>
              <a:rPr lang="ko-KR" altLang="en-US" spc="-100" dirty="0"/>
              <a:t>코드를 벗어나는 경우에는 결과에 </a:t>
            </a:r>
            <a:r>
              <a:rPr lang="en-US" altLang="ko-KR" spc="-100" dirty="0"/>
              <a:t>6(0110)</a:t>
            </a:r>
            <a:r>
              <a:rPr lang="ko-KR" altLang="en-US" spc="-100" dirty="0"/>
              <a:t>을 더한다</a:t>
            </a:r>
            <a:r>
              <a:rPr lang="en-US" altLang="ko-KR" spc="-100" dirty="0"/>
              <a:t>.</a:t>
            </a:r>
            <a:endParaRPr lang="ko-KR" altLang="en-US" spc="-1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196752"/>
            <a:ext cx="3215338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84984"/>
            <a:ext cx="7848873" cy="182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147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디지털 코드</a:t>
            </a:r>
          </a:p>
        </p:txBody>
      </p:sp>
      <p:sp>
        <p:nvSpPr>
          <p:cNvPr id="7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</a:t>
            </a:r>
            <a:r>
              <a:rPr lang="en-US" altLang="ko-KR" sz="2200" spc="-100" dirty="0">
                <a:solidFill>
                  <a:srgbClr val="2B6278"/>
                </a:solidFill>
              </a:rPr>
              <a:t>3</a:t>
            </a:r>
            <a:r>
              <a:rPr lang="ko-KR" altLang="en-US" sz="2200" spc="-100" dirty="0">
                <a:solidFill>
                  <a:srgbClr val="2B6278"/>
                </a:solidFill>
              </a:rPr>
              <a:t>초과 코드</a:t>
            </a:r>
            <a:r>
              <a:rPr lang="en-US" altLang="ko-KR" sz="1800" b="0" spc="-100" dirty="0">
                <a:solidFill>
                  <a:srgbClr val="2B6278"/>
                </a:solidFill>
              </a:rPr>
              <a:t>(excess-3 code)</a:t>
            </a:r>
            <a:endParaRPr lang="en-US" altLang="ko-KR" sz="1700" b="0" spc="-100" dirty="0"/>
          </a:p>
          <a:p>
            <a:pPr marL="542925" lvl="1" indent="-161925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BCD</a:t>
            </a:r>
            <a:r>
              <a:rPr lang="ko-KR" altLang="en-US" spc="-100" dirty="0"/>
              <a:t>코드</a:t>
            </a:r>
            <a:r>
              <a:rPr lang="en-US" altLang="ko-KR" spc="-100" dirty="0"/>
              <a:t>(8421</a:t>
            </a:r>
            <a:r>
              <a:rPr lang="ko-KR" altLang="en-US" spc="-100" dirty="0"/>
              <a:t>코드</a:t>
            </a:r>
            <a:r>
              <a:rPr lang="en-US" altLang="ko-KR" spc="-100" dirty="0"/>
              <a:t>)</a:t>
            </a:r>
            <a:r>
              <a:rPr lang="ko-KR" altLang="en-US" spc="-100" dirty="0"/>
              <a:t>로 표현된 값에 </a:t>
            </a:r>
            <a:r>
              <a:rPr lang="en-US" altLang="ko-KR" spc="-100" dirty="0"/>
              <a:t>3</a:t>
            </a:r>
            <a:r>
              <a:rPr lang="ko-KR" altLang="en-US" spc="-100" dirty="0"/>
              <a:t>을 더해 준 값으로 나타내는 코드 </a:t>
            </a:r>
          </a:p>
          <a:p>
            <a:pPr marL="542925" lvl="1" indent="-161925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자기 보수의 성질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9" name="TextBox 8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2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1"/>
            <a:ext cx="2952328" cy="445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4092278" y="4289770"/>
            <a:ext cx="287338" cy="308770"/>
            <a:chOff x="6953250" y="1095375"/>
            <a:chExt cx="287338" cy="73342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6953250" y="1095375"/>
              <a:ext cx="287338" cy="0"/>
            </a:xfrm>
            <a:prstGeom prst="line">
              <a:avLst/>
            </a:prstGeom>
            <a:ln w="28575">
              <a:solidFill>
                <a:srgbClr val="00FF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>
              <a:off x="7239000" y="1095375"/>
              <a:ext cx="1588" cy="733425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>
              <a:off x="6953250" y="1828800"/>
              <a:ext cx="285750" cy="0"/>
            </a:xfrm>
            <a:prstGeom prst="line">
              <a:avLst/>
            </a:prstGeom>
            <a:ln w="28575">
              <a:solidFill>
                <a:srgbClr val="00FF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4092278" y="3933056"/>
            <a:ext cx="430212" cy="1080120"/>
            <a:chOff x="6953250" y="1095375"/>
            <a:chExt cx="287338" cy="733425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6953250" y="1095375"/>
              <a:ext cx="287338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7239000" y="1095375"/>
              <a:ext cx="1588" cy="73342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6953250" y="1828800"/>
              <a:ext cx="285750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4092277" y="3501008"/>
            <a:ext cx="592137" cy="1944216"/>
            <a:chOff x="6953250" y="1095375"/>
            <a:chExt cx="287338" cy="73342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6953250" y="1095375"/>
              <a:ext cx="287338" cy="0"/>
            </a:xfrm>
            <a:prstGeom prst="line">
              <a:avLst/>
            </a:prstGeom>
            <a:ln w="28575">
              <a:solidFill>
                <a:srgbClr val="00FF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7239000" y="1095375"/>
              <a:ext cx="1588" cy="733425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6953250" y="1828800"/>
              <a:ext cx="285750" cy="0"/>
            </a:xfrm>
            <a:prstGeom prst="line">
              <a:avLst/>
            </a:prstGeom>
            <a:ln w="28575">
              <a:solidFill>
                <a:srgbClr val="00FF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4106571" y="3140968"/>
            <a:ext cx="730243" cy="2664296"/>
            <a:chOff x="6953250" y="1095375"/>
            <a:chExt cx="287338" cy="733425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6953250" y="1095375"/>
              <a:ext cx="287338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>
              <a:off x="7239000" y="1095375"/>
              <a:ext cx="1588" cy="73342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H="1">
              <a:off x="6953250" y="1828800"/>
              <a:ext cx="285750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4092277" y="2780928"/>
            <a:ext cx="915988" cy="3384376"/>
            <a:chOff x="6953250" y="1095375"/>
            <a:chExt cx="287338" cy="733425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6953250" y="1095375"/>
              <a:ext cx="287338" cy="0"/>
            </a:xfrm>
            <a:prstGeom prst="line">
              <a:avLst/>
            </a:prstGeom>
            <a:ln w="28575">
              <a:solidFill>
                <a:srgbClr val="00FF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7239000" y="1095375"/>
              <a:ext cx="1588" cy="733425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 flipH="1">
              <a:off x="6953250" y="1828800"/>
              <a:ext cx="285750" cy="0"/>
            </a:xfrm>
            <a:prstGeom prst="line">
              <a:avLst/>
            </a:prstGeom>
            <a:ln w="28575">
              <a:solidFill>
                <a:srgbClr val="00FF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 Box 70"/>
          <p:cNvSpPr txBox="1">
            <a:spLocks noChangeArrowheads="1"/>
          </p:cNvSpPr>
          <p:nvPr/>
        </p:nvSpPr>
        <p:spPr bwMode="auto">
          <a:xfrm>
            <a:off x="5003203" y="4250461"/>
            <a:ext cx="10801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6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보수 관계</a:t>
            </a:r>
          </a:p>
        </p:txBody>
      </p:sp>
    </p:spTree>
    <p:extLst>
      <p:ext uri="{BB962C8B-B14F-4D97-AF65-F5344CB8AC3E}">
        <p14:creationId xmlns:p14="http://schemas.microsoft.com/office/powerpoint/2010/main" val="3512812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디지털 코드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</a:t>
            </a:r>
            <a:r>
              <a:rPr lang="ko-KR" altLang="en-US" sz="2200" spc="-100" dirty="0" err="1">
                <a:solidFill>
                  <a:srgbClr val="2B6278"/>
                </a:solidFill>
              </a:rPr>
              <a:t>그레이</a:t>
            </a:r>
            <a:r>
              <a:rPr lang="ko-KR" altLang="en-US" sz="2200" spc="-100" dirty="0">
                <a:solidFill>
                  <a:srgbClr val="2B6278"/>
                </a:solidFill>
              </a:rPr>
              <a:t> 코드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가중치가 없는 코드이기 때문에 연산에는 부적당하지만</a:t>
            </a:r>
            <a:r>
              <a:rPr lang="en-US" altLang="ko-KR" spc="-100" dirty="0"/>
              <a:t>, </a:t>
            </a:r>
            <a:r>
              <a:rPr lang="ko-KR" altLang="en-US" spc="-100" dirty="0"/>
              <a:t>아날로그</a:t>
            </a:r>
            <a:r>
              <a:rPr lang="en-US" altLang="ko-KR" spc="-100" dirty="0"/>
              <a:t>-</a:t>
            </a:r>
            <a:r>
              <a:rPr lang="ko-KR" altLang="en-US" spc="-100" dirty="0"/>
              <a:t>디지털 변환기나 입출력 장치 코드로 주로 쓰인다</a:t>
            </a:r>
            <a:r>
              <a:rPr lang="en-US" altLang="ko-KR" spc="-100" dirty="0"/>
              <a:t>.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연속되는 코드들 간에 하나의 비트만 변화하여 새로운 코드가 된다</a:t>
            </a:r>
            <a:r>
              <a:rPr lang="en-US" altLang="ko-KR" spc="-100" dirty="0"/>
              <a:t>. 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 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3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6166783" cy="374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15816" y="4581128"/>
            <a:ext cx="648072" cy="100811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2924944"/>
            <a:ext cx="1078200" cy="762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543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79512" y="18823"/>
            <a:ext cx="7560840" cy="548680"/>
          </a:xfrm>
        </p:spPr>
        <p:txBody>
          <a:bodyPr/>
          <a:lstStyle/>
          <a:p>
            <a:r>
              <a:rPr lang="ko-KR" altLang="en-US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교재 소개 및 성적평가 방법 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76255BD9-BF75-4698-B31B-233D9967189E}"/>
              </a:ext>
            </a:extLst>
          </p:cNvPr>
          <p:cNvGraphicFramePr>
            <a:graphicFrameLocks noGrp="1"/>
          </p:cNvGraphicFramePr>
          <p:nvPr/>
        </p:nvGraphicFramePr>
        <p:xfrm>
          <a:off x="395536" y="5013176"/>
          <a:ext cx="813690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56151">
                  <a:extLst>
                    <a:ext uri="{9D8B030D-6E8A-4147-A177-3AD203B41FA5}">
                      <a16:colId xmlns:a16="http://schemas.microsoft.com/office/drawing/2014/main" val="1740236471"/>
                    </a:ext>
                  </a:extLst>
                </a:gridCol>
                <a:gridCol w="1356151">
                  <a:extLst>
                    <a:ext uri="{9D8B030D-6E8A-4147-A177-3AD203B41FA5}">
                      <a16:colId xmlns:a16="http://schemas.microsoft.com/office/drawing/2014/main" val="3996384570"/>
                    </a:ext>
                  </a:extLst>
                </a:gridCol>
                <a:gridCol w="1356151">
                  <a:extLst>
                    <a:ext uri="{9D8B030D-6E8A-4147-A177-3AD203B41FA5}">
                      <a16:colId xmlns:a16="http://schemas.microsoft.com/office/drawing/2014/main" val="1509425423"/>
                    </a:ext>
                  </a:extLst>
                </a:gridCol>
                <a:gridCol w="1356151">
                  <a:extLst>
                    <a:ext uri="{9D8B030D-6E8A-4147-A177-3AD203B41FA5}">
                      <a16:colId xmlns:a16="http://schemas.microsoft.com/office/drawing/2014/main" val="831391483"/>
                    </a:ext>
                  </a:extLst>
                </a:gridCol>
                <a:gridCol w="1356151">
                  <a:extLst>
                    <a:ext uri="{9D8B030D-6E8A-4147-A177-3AD203B41FA5}">
                      <a16:colId xmlns:a16="http://schemas.microsoft.com/office/drawing/2014/main" val="3668512040"/>
                    </a:ext>
                  </a:extLst>
                </a:gridCol>
                <a:gridCol w="1356151">
                  <a:extLst>
                    <a:ext uri="{9D8B030D-6E8A-4147-A177-3AD203B41FA5}">
                      <a16:colId xmlns:a16="http://schemas.microsoft.com/office/drawing/2014/main" val="463559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평가방법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학습참여도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09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805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시험평가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시험평가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과제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956712"/>
                  </a:ext>
                </a:extLst>
              </a:tr>
            </a:tbl>
          </a:graphicData>
        </a:graphic>
      </p:graphicFrame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455DCA0E-3DA7-4CF1-8E53-CB14844379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88166"/>
              </p:ext>
            </p:extLst>
          </p:nvPr>
        </p:nvGraphicFramePr>
        <p:xfrm>
          <a:off x="395536" y="888517"/>
          <a:ext cx="4896544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D009243-6456-4875-B8C8-7DC259764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175" y="513827"/>
            <a:ext cx="3248825" cy="40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21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디지털 코드</a:t>
            </a:r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 marL="4508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ko-KR" sz="1800" spc="-100" dirty="0"/>
              <a:t>2</a:t>
            </a:r>
            <a:r>
              <a:rPr lang="ko-KR" altLang="en-US" sz="1800" spc="-100" dirty="0"/>
              <a:t>진 코드와 </a:t>
            </a:r>
            <a:r>
              <a:rPr lang="ko-KR" altLang="en-US" sz="1800" spc="-100" dirty="0" err="1"/>
              <a:t>그레이</a:t>
            </a:r>
            <a:r>
              <a:rPr lang="ko-KR" altLang="en-US" sz="1800" spc="-100" dirty="0"/>
              <a:t> 코드의 상호 변환 방법</a:t>
            </a:r>
            <a:endParaRPr lang="en-US" altLang="ko-KR" sz="1800" spc="-100" dirty="0"/>
          </a:p>
          <a:p>
            <a:pPr marL="188912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None/>
            </a:pPr>
            <a:endParaRPr lang="en-US" altLang="ko-KR" sz="1800" spc="-100" dirty="0"/>
          </a:p>
          <a:p>
            <a:pPr marL="4508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endParaRPr lang="ko-KR" altLang="en-US" sz="1800" spc="-1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6752"/>
            <a:ext cx="661507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70"/>
              <p:cNvSpPr txBox="1">
                <a:spLocks noChangeArrowheads="1"/>
              </p:cNvSpPr>
              <p:nvPr/>
            </p:nvSpPr>
            <p:spPr bwMode="auto">
              <a:xfrm>
                <a:off x="8043906" y="2458710"/>
                <a:ext cx="859530" cy="323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500" b="0" i="1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ko-KR" sz="1500" b="0" i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 sz="1500" b="0" i="1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sz="1500" b="0" i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Cambria Math"/>
                          <a:cs typeface="Times New Roman" panose="02020603050405020304" pitchFamily="18" charset="0"/>
                        </a:rPr>
                        <m:t>⨁</m:t>
                      </m:r>
                      <m:r>
                        <m:rPr>
                          <m:nor/>
                        </m:rPr>
                        <a:rPr lang="en-US" altLang="ko-KR" sz="1500" b="0" i="1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Cambria Math"/>
                          <a:cs typeface="Times New Roman" panose="02020603050405020304" pitchFamily="18" charset="0"/>
                        </a:rPr>
                        <m:t>B</m:t>
                      </m:r>
                    </m:oMath>
                  </m:oMathPara>
                </a14:m>
                <a:endParaRPr lang="ko-KR" altLang="en-US" sz="1500" i="1" dirty="0">
                  <a:solidFill>
                    <a:srgbClr val="7030A0"/>
                  </a:solidFill>
                  <a:latin typeface="Times New Roman" panose="02020603050405020304" pitchFamily="18" charset="0"/>
                  <a:ea typeface="휴먼모음T" panose="0203050400010101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 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43906" y="2458710"/>
                <a:ext cx="859530" cy="3231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26" y="1187599"/>
            <a:ext cx="1056799" cy="1290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522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디지털 코드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다양한 </a:t>
            </a:r>
            <a:r>
              <a:rPr lang="en-US" altLang="ko-KR" sz="2200" spc="-100" dirty="0">
                <a:solidFill>
                  <a:srgbClr val="2B6278"/>
                </a:solidFill>
              </a:rPr>
              <a:t>2</a:t>
            </a:r>
            <a:r>
              <a:rPr lang="ko-KR" altLang="en-US" sz="2200" spc="-100" dirty="0">
                <a:solidFill>
                  <a:srgbClr val="2B6278"/>
                </a:solidFill>
              </a:rPr>
              <a:t>진 코드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가중치 코드</a:t>
            </a:r>
            <a:r>
              <a:rPr lang="ko-KR" altLang="en-US" spc="-100" dirty="0"/>
              <a:t> </a:t>
            </a:r>
            <a:r>
              <a:rPr lang="en-US" altLang="ko-KR" spc="-100" dirty="0"/>
              <a:t>:</a:t>
            </a:r>
            <a:r>
              <a:rPr lang="ko-KR" altLang="en-US" spc="-100" dirty="0"/>
              <a:t> 각 비트의 위치에 따라 값이 정해진 코드</a:t>
            </a:r>
            <a:r>
              <a:rPr lang="en-US" altLang="ko-KR" spc="-100" dirty="0"/>
              <a:t> 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 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20" y="1844824"/>
            <a:ext cx="6592884" cy="4593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43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디지털 코드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>
                <a:solidFill>
                  <a:srgbClr val="00B0F0"/>
                </a:solidFill>
              </a:rPr>
              <a:t>비가중치 코드</a:t>
            </a:r>
            <a:r>
              <a:rPr lang="ko-KR" altLang="en-US" spc="-100" dirty="0"/>
              <a:t> </a:t>
            </a:r>
            <a:r>
              <a:rPr lang="en-US" altLang="ko-KR" spc="-100" dirty="0"/>
              <a:t>:</a:t>
            </a:r>
            <a:r>
              <a:rPr lang="ko-KR" altLang="en-US" spc="-100" dirty="0"/>
              <a:t> 각 위치에 해당하는 값이 없는 코드이며</a:t>
            </a:r>
            <a:r>
              <a:rPr lang="en-US" altLang="ko-KR" spc="-100" dirty="0"/>
              <a:t>, </a:t>
            </a:r>
            <a:r>
              <a:rPr lang="ko-KR" altLang="en-US" spc="-100" dirty="0"/>
              <a:t>이러한 코드들은 데이터 변환 같은 특수한 용도로 사용</a:t>
            </a: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1"/>
            <a:ext cx="5760640" cy="4626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070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디지털 코드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403648" y="2042652"/>
            <a:ext cx="7435551" cy="1096689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" lvl="1" indent="0" algn="just" fontAlgn="ctr">
              <a:spcAft>
                <a:spcPct val="20000"/>
              </a:spcAft>
              <a:buFont typeface="Arial" panose="020B0604020202020204" pitchFamily="34" charset="0"/>
              <a:buNone/>
            </a:pPr>
            <a:r>
              <a:rPr kumimoji="0" lang="ko-KR" altLang="en-US" sz="1800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자리 별로 변환하면 다음과 같다</a:t>
            </a:r>
            <a:r>
              <a:rPr kumimoji="0" lang="en-US" altLang="ko-KR" sz="1800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kumimoji="0" lang="ko-KR" altLang="en-US" sz="1800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여기서 </a:t>
            </a:r>
            <a:r>
              <a:rPr kumimoji="0" lang="en-US" altLang="ko-KR" sz="1800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3, 6, 4</a:t>
            </a:r>
            <a:r>
              <a:rPr kumimoji="0" lang="ko-KR" altLang="en-US" sz="1800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는 각각 </a:t>
            </a:r>
            <a:r>
              <a:rPr kumimoji="0" lang="en-US" altLang="ko-KR" sz="1800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kumimoji="0" lang="ko-KR" altLang="en-US" sz="1800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가지 경우가 존재한다</a:t>
            </a:r>
            <a:r>
              <a:rPr kumimoji="0" lang="en-US" altLang="ko-KR" sz="1800" spc="-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823087"/>
              </p:ext>
            </p:extLst>
          </p:nvPr>
        </p:nvGraphicFramePr>
        <p:xfrm>
          <a:off x="1695450" y="2798981"/>
          <a:ext cx="7053014" cy="6807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3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0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0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41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 spc="-5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R" sz="2000" kern="100" spc="-5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17780" marB="177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 spc="-5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ko-KR" sz="2000" kern="100" spc="-5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 spc="-5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ko-KR" sz="2000" kern="100" spc="-5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 spc="-5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ko-KR" sz="2000" kern="100" spc="-5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1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0" spc="-2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0011 or 1001</a:t>
                      </a:r>
                      <a:endParaRPr lang="ko-KR" sz="2000" kern="0" spc="-50" baseline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17780" marB="177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0" spc="-2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1110</a:t>
                      </a:r>
                      <a:endParaRPr lang="ko-KR" sz="2000" kern="0" spc="-50" baseline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0" spc="-2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1100 or 0110</a:t>
                      </a:r>
                      <a:endParaRPr lang="ko-KR" sz="2000" kern="0" spc="-50" baseline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0" spc="-2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0100 or 1010</a:t>
                      </a:r>
                      <a:endParaRPr lang="ko-KR" sz="2000" kern="0" spc="-50" baseline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780" marR="1778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085524"/>
              </p:ext>
            </p:extLst>
          </p:nvPr>
        </p:nvGraphicFramePr>
        <p:xfrm>
          <a:off x="323528" y="914809"/>
          <a:ext cx="84249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예제 </a:t>
                      </a:r>
                      <a:r>
                        <a:rPr kumimoji="0" lang="en-US" altLang="ko-KR" sz="180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2-4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ko-KR" altLang="en-US" sz="1800" b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진수 </a:t>
                      </a:r>
                      <a:r>
                        <a:rPr lang="en-US" altLang="ko-KR" sz="1800" b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3864</a:t>
                      </a:r>
                      <a:r>
                        <a:rPr lang="ko-KR" altLang="en-US" sz="1800" b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를 </a:t>
                      </a:r>
                      <a:r>
                        <a:rPr lang="en-US" altLang="ko-KR" sz="1800" b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2421</a:t>
                      </a:r>
                      <a:r>
                        <a:rPr lang="ko-KR" altLang="en-US" sz="1800" b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코드로 변환하여라</a:t>
                      </a:r>
                      <a:r>
                        <a:rPr lang="en-US" altLang="ko-KR" sz="1800" b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947738" y="1675939"/>
            <a:ext cx="717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풀이 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13439" y="3985319"/>
            <a:ext cx="817418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37570" y="3985319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Example</a:t>
            </a:r>
            <a:endParaRPr lang="ko-KR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210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디지털 코드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24000" y="2410418"/>
            <a:ext cx="7391400" cy="2118149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5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kumimoji="0" lang="ko-KR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① 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0110 = 7 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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 0 + 4 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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 1 + (</a:t>
            </a:r>
            <a:r>
              <a:rPr kumimoji="0" lang="en-US" altLang="ko-KR" sz="200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2) 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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 1 + (</a:t>
            </a:r>
            <a:r>
              <a:rPr kumimoji="0" lang="en-US" altLang="ko-KR" sz="200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1) 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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 0 = 4</a:t>
            </a:r>
            <a:r>
              <a:rPr kumimoji="0" lang="en-US" altLang="ko-KR" sz="200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2 = 2</a:t>
            </a:r>
            <a:endParaRPr kumimoji="0" lang="ko-KR" altLang="ko-K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ts val="35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kumimoji="0" lang="ko-KR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② 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1100 = 7 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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 1 + 4 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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 1 + (</a:t>
            </a:r>
            <a:r>
              <a:rPr kumimoji="0" lang="en-US" altLang="ko-KR" sz="200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2) 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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 0 + (</a:t>
            </a:r>
            <a:r>
              <a:rPr kumimoji="0" lang="en-US" altLang="ko-KR" sz="200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1) 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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 0 = 7+4 = 11</a:t>
            </a:r>
            <a:endParaRPr kumimoji="0" lang="ko-KR" altLang="ko-K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ts val="35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kumimoji="0" lang="ko-KR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③ 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1001 = 7 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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 1 + 4 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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 0 + (</a:t>
            </a:r>
            <a:r>
              <a:rPr kumimoji="0" lang="en-US" altLang="ko-KR" sz="200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2) 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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 0 + (</a:t>
            </a:r>
            <a:r>
              <a:rPr kumimoji="0" lang="en-US" altLang="ko-KR" sz="200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1) 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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 1 = 7</a:t>
            </a:r>
            <a:r>
              <a:rPr kumimoji="0" lang="en-US" altLang="ko-KR" sz="200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1 = 6</a:t>
            </a:r>
            <a:endParaRPr kumimoji="0" lang="ko-KR" altLang="ko-K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lnSpc>
                <a:spcPts val="35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kumimoji="0" lang="ko-KR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④ 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1011 = 7 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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 1 + 4 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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 0 + (</a:t>
            </a:r>
            <a:r>
              <a:rPr kumimoji="0" lang="en-US" altLang="ko-KR" sz="200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2) 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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 1 + (</a:t>
            </a:r>
            <a:r>
              <a:rPr kumimoji="0" lang="en-US" altLang="ko-KR" sz="200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1) 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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 1 = 7</a:t>
            </a:r>
            <a:r>
              <a:rPr kumimoji="0" lang="en-US" altLang="ko-KR" sz="200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ko-KR" sz="2000"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kumimoji="0"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1 = 4</a:t>
            </a:r>
            <a:endParaRPr kumimoji="0" lang="ko-KR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448483"/>
              </p:ext>
            </p:extLst>
          </p:nvPr>
        </p:nvGraphicFramePr>
        <p:xfrm>
          <a:off x="323528" y="908720"/>
          <a:ext cx="842493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예제 </a:t>
                      </a:r>
                      <a:r>
                        <a:rPr kumimoji="0" lang="en-US" altLang="ko-KR" sz="180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2-5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74-2-1</a:t>
                      </a:r>
                      <a:r>
                        <a:rPr lang="ko-KR" altLang="en-US" sz="1800" b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코드로 표현한 아래의 수를 </a:t>
                      </a:r>
                      <a:r>
                        <a:rPr lang="en-US" altLang="ko-KR" sz="1800" b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ko-KR" altLang="en-US" sz="1800" b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진수로 나타내어라</a:t>
                      </a:r>
                      <a:r>
                        <a:rPr lang="en-US" altLang="ko-KR" sz="1800" b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① 0110    ② 1100    ③ 1001    ④ 1011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947738" y="1988840"/>
            <a:ext cx="717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풀이 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13439" y="4627843"/>
            <a:ext cx="817418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37570" y="4627843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Example</a:t>
            </a:r>
            <a:endParaRPr lang="ko-KR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925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디지털 코드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</a:t>
            </a:r>
            <a:r>
              <a:rPr lang="ko-KR" altLang="en-US" sz="2200" spc="-100" dirty="0" err="1">
                <a:solidFill>
                  <a:srgbClr val="2B6278"/>
                </a:solidFill>
              </a:rPr>
              <a:t>영숫자</a:t>
            </a:r>
            <a:r>
              <a:rPr lang="ko-KR" altLang="en-US" sz="2200" spc="-100" dirty="0">
                <a:solidFill>
                  <a:srgbClr val="2B6278"/>
                </a:solidFill>
              </a:rPr>
              <a:t> 코드</a:t>
            </a:r>
          </a:p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표준 </a:t>
            </a:r>
            <a:r>
              <a:rPr lang="en-US" altLang="ko-KR" sz="2000" b="1" spc="-100" dirty="0"/>
              <a:t>BCD </a:t>
            </a:r>
            <a:r>
              <a:rPr lang="ko-KR" altLang="en-US" sz="2000" b="1" spc="-100" dirty="0"/>
              <a:t>코드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6</a:t>
            </a:r>
            <a:r>
              <a:rPr lang="ko-KR" altLang="en-US" spc="-100" dirty="0"/>
              <a:t>비트로 하나의 문자를 표현 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최대 </a:t>
            </a:r>
            <a:r>
              <a:rPr lang="en-US" altLang="ko-KR" spc="-100" dirty="0"/>
              <a:t>64</a:t>
            </a:r>
            <a:r>
              <a:rPr lang="ko-KR" altLang="en-US" spc="-100" dirty="0"/>
              <a:t>문자까지 표현 가능한 코드</a:t>
            </a: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5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353" y="2492896"/>
            <a:ext cx="5742959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4530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디지털 코드</a:t>
            </a:r>
          </a:p>
        </p:txBody>
      </p:sp>
      <p:sp>
        <p:nvSpPr>
          <p:cNvPr id="7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en-US" altLang="ko-KR" sz="2000" b="1" spc="-100" dirty="0"/>
              <a:t>ASCII </a:t>
            </a:r>
            <a:r>
              <a:rPr lang="ko-KR" altLang="en-US" sz="2000" b="1" spc="-100" dirty="0"/>
              <a:t>코드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미국 국립 표준 연구소</a:t>
            </a:r>
            <a:r>
              <a:rPr lang="en-US" altLang="ko-KR" spc="-100" dirty="0"/>
              <a:t>(ANSI)</a:t>
            </a:r>
            <a:r>
              <a:rPr lang="ko-KR" altLang="en-US" spc="-100" dirty="0"/>
              <a:t>가 제정한 정보 교환용 미국 표준 코드 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128</a:t>
            </a:r>
            <a:r>
              <a:rPr lang="ko-KR" altLang="en-US" spc="-100" dirty="0"/>
              <a:t>가지의 문자를 표현 가능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22" y="1844824"/>
            <a:ext cx="6073858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2867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디지털 코드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en-US" altLang="ko-KR" sz="2000" b="1" spc="-100" dirty="0"/>
              <a:t>EBCDIC </a:t>
            </a:r>
            <a:r>
              <a:rPr lang="ko-KR" altLang="en-US" sz="2000" b="1" spc="-100" dirty="0"/>
              <a:t>코드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대형 컴퓨터와 </a:t>
            </a:r>
            <a:r>
              <a:rPr lang="en-US" altLang="ko-KR" spc="-100" dirty="0"/>
              <a:t>IBM </a:t>
            </a:r>
            <a:r>
              <a:rPr lang="ko-KR" altLang="en-US" spc="-100" dirty="0"/>
              <a:t>계열 컴퓨터에서 많이 사용되고 있는 </a:t>
            </a:r>
            <a:r>
              <a:rPr lang="en-US" altLang="ko-KR" spc="-100" dirty="0"/>
              <a:t>8</a:t>
            </a:r>
            <a:r>
              <a:rPr lang="ko-KR" altLang="en-US" spc="-100" dirty="0"/>
              <a:t>비트 코드</a:t>
            </a:r>
            <a:r>
              <a:rPr lang="en-US" altLang="ko-KR" spc="-100" dirty="0"/>
              <a:t>(IBM</a:t>
            </a:r>
            <a:r>
              <a:rPr lang="ko-KR" altLang="en-US" spc="-100" dirty="0"/>
              <a:t>에서 개발</a:t>
            </a:r>
            <a:r>
              <a:rPr lang="en-US" altLang="ko-KR" spc="-100" dirty="0"/>
              <a:t>) 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256</a:t>
            </a:r>
            <a:r>
              <a:rPr lang="ko-KR" altLang="en-US" spc="-100" dirty="0"/>
              <a:t>종류의 문자 코드를 표현할 수 있는 </a:t>
            </a:r>
            <a:r>
              <a:rPr lang="ko-KR" altLang="en-US" spc="-100" dirty="0" err="1"/>
              <a:t>영숫자</a:t>
            </a:r>
            <a:r>
              <a:rPr lang="ko-KR" altLang="en-US" spc="-100" dirty="0"/>
              <a:t> 코드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2614067" cy="157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133" y="1916832"/>
            <a:ext cx="5103307" cy="473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3198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디지털 코드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유니코드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ASCII </a:t>
            </a:r>
            <a:r>
              <a:rPr lang="ko-KR" altLang="en-US" spc="-100" dirty="0"/>
              <a:t>코드의 한계성을 극복하기 위하여 개발된 인터넷 시대의 표준</a:t>
            </a: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다양한 운영체제와 최신의 모든 웹 브라우저 및 기타 많은 제품에서 유니코드를 지원한다</a:t>
            </a:r>
            <a:r>
              <a:rPr lang="en-US" altLang="ko-KR" spc="-100" dirty="0"/>
              <a:t>.</a:t>
            </a:r>
            <a:endParaRPr lang="ko-KR" altLang="en-US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미국</a:t>
            </a:r>
            <a:r>
              <a:rPr lang="en-US" altLang="ko-KR" spc="-100" dirty="0"/>
              <a:t>, </a:t>
            </a:r>
            <a:r>
              <a:rPr lang="ko-KR" altLang="en-US" spc="-100" dirty="0"/>
              <a:t>유럽</a:t>
            </a:r>
            <a:r>
              <a:rPr lang="en-US" altLang="ko-KR" spc="-100" dirty="0"/>
              <a:t>, </a:t>
            </a:r>
            <a:r>
              <a:rPr lang="ko-KR" altLang="en-US" spc="-100" dirty="0"/>
              <a:t>동아시아</a:t>
            </a:r>
            <a:r>
              <a:rPr lang="en-US" altLang="ko-KR" spc="-100" dirty="0"/>
              <a:t>, </a:t>
            </a:r>
            <a:r>
              <a:rPr lang="ko-KR" altLang="en-US" spc="-100" dirty="0"/>
              <a:t>아프리카</a:t>
            </a:r>
            <a:r>
              <a:rPr lang="en-US" altLang="ko-KR" spc="-100" dirty="0"/>
              <a:t>, </a:t>
            </a:r>
            <a:r>
              <a:rPr lang="ko-KR" altLang="en-US" spc="-100" dirty="0"/>
              <a:t>아시아 태평양 지역 등의 주요 언어들에 적용될 수 있다</a:t>
            </a:r>
            <a:r>
              <a:rPr lang="en-US" altLang="ko-KR" spc="-100" dirty="0"/>
              <a:t>.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유니코드는 유럽</a:t>
            </a:r>
            <a:r>
              <a:rPr lang="en-US" altLang="ko-KR" spc="-100" dirty="0"/>
              <a:t>, </a:t>
            </a:r>
            <a:r>
              <a:rPr lang="ko-KR" altLang="en-US" spc="-100" dirty="0"/>
              <a:t>중동</a:t>
            </a:r>
            <a:r>
              <a:rPr lang="en-US" altLang="ko-KR" spc="-100" dirty="0"/>
              <a:t>, </a:t>
            </a:r>
            <a:r>
              <a:rPr lang="ko-KR" altLang="en-US" spc="-100" dirty="0"/>
              <a:t>아시아 등 거의 대부분의 문자를 포함하고 있으며</a:t>
            </a:r>
            <a:r>
              <a:rPr lang="en-US" altLang="ko-KR" spc="-100" dirty="0"/>
              <a:t>, 10</a:t>
            </a:r>
            <a:r>
              <a:rPr lang="ko-KR" altLang="en-US" spc="-100" dirty="0"/>
              <a:t>만개 이상의 문자로 구성되어 있다</a:t>
            </a:r>
            <a:r>
              <a:rPr lang="en-US" altLang="ko-KR" spc="-100" dirty="0"/>
              <a:t>. 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구두표시</a:t>
            </a:r>
            <a:r>
              <a:rPr lang="en-US" altLang="ko-KR" spc="-100" dirty="0"/>
              <a:t>, </a:t>
            </a:r>
            <a:r>
              <a:rPr lang="ko-KR" altLang="en-US" spc="-100" dirty="0"/>
              <a:t>수학기호</a:t>
            </a:r>
            <a:r>
              <a:rPr lang="en-US" altLang="ko-KR" spc="-100" dirty="0"/>
              <a:t>, </a:t>
            </a:r>
            <a:r>
              <a:rPr lang="ko-KR" altLang="en-US" spc="-100" dirty="0"/>
              <a:t>전문기호</a:t>
            </a:r>
            <a:r>
              <a:rPr lang="en-US" altLang="ko-KR" spc="-100" dirty="0"/>
              <a:t>, </a:t>
            </a:r>
            <a:r>
              <a:rPr lang="ko-KR" altLang="en-US" spc="-100" dirty="0"/>
              <a:t>기하학적 모양</a:t>
            </a:r>
            <a:r>
              <a:rPr lang="en-US" altLang="ko-KR" spc="-100" dirty="0"/>
              <a:t>, </a:t>
            </a:r>
            <a:r>
              <a:rPr lang="ko-KR" altLang="en-US" spc="-100" dirty="0" err="1"/>
              <a:t>딩벳</a:t>
            </a:r>
            <a:r>
              <a:rPr lang="ko-KR" altLang="en-US" spc="-100" dirty="0"/>
              <a:t> 기호 등을 포함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앞으로도 계속해서 산업계의 요구나 새로운 문자들을 추가하여 나갈 것이다</a:t>
            </a:r>
            <a:r>
              <a:rPr lang="en-US" altLang="ko-KR" spc="-100" dirty="0"/>
              <a:t>. 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</p:spTree>
    <p:extLst>
      <p:ext uri="{BB962C8B-B14F-4D97-AF65-F5344CB8AC3E}">
        <p14:creationId xmlns:p14="http://schemas.microsoft.com/office/powerpoint/2010/main" val="2773964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에러 검출 코드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패리티 비트</a:t>
            </a:r>
          </a:p>
          <a:p>
            <a:pPr marL="542925" lvl="1" indent="-161925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짝수패리티</a:t>
            </a:r>
            <a:r>
              <a:rPr lang="en-US" altLang="ko-KR" spc="-100" dirty="0"/>
              <a:t>(even parity) : </a:t>
            </a:r>
            <a:r>
              <a:rPr lang="ko-KR" altLang="en-US" spc="-100" dirty="0"/>
              <a:t>데이터에서 </a:t>
            </a:r>
            <a:r>
              <a:rPr lang="en-US" altLang="ko-KR" spc="-100" dirty="0"/>
              <a:t>1</a:t>
            </a:r>
            <a:r>
              <a:rPr lang="ko-KR" altLang="en-US" spc="-100" dirty="0"/>
              <a:t>의 개수를 짝수 개로 맞춤</a:t>
            </a:r>
          </a:p>
          <a:p>
            <a:pPr marL="542925" lvl="1" indent="-161925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홀수패리티</a:t>
            </a:r>
            <a:r>
              <a:rPr lang="en-US" altLang="ko-KR" spc="-100" dirty="0"/>
              <a:t>(odd parity) : 1</a:t>
            </a:r>
            <a:r>
              <a:rPr lang="ko-KR" altLang="en-US" spc="-100" dirty="0"/>
              <a:t>의 개수를 홀수 개로 맞춤</a:t>
            </a:r>
          </a:p>
          <a:p>
            <a:pPr marL="542925" lvl="1" indent="-161925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패리티 비트는 데이터 전송과정에서 에러 검사를 위한 추가비트</a:t>
            </a: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패리티는 단지 에러 검출만 가능하며</a:t>
            </a:r>
            <a:r>
              <a:rPr lang="en-US" altLang="ko-KR" spc="-100" dirty="0"/>
              <a:t>, </a:t>
            </a:r>
            <a:r>
              <a:rPr lang="ko-KR" altLang="en-US" spc="-100" dirty="0"/>
              <a:t>여러 비트에 에러가 발생할 경우에는 검출이 안될 수도 있음</a:t>
            </a:r>
          </a:p>
          <a:p>
            <a:pPr marL="38100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8920"/>
            <a:ext cx="4248472" cy="368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4259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강 주요 사항 복습 </a:t>
            </a:r>
          </a:p>
        </p:txBody>
      </p:sp>
      <p:sp>
        <p:nvSpPr>
          <p:cNvPr id="4" name="내용 개체 틀 27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 marL="93662" indent="0">
              <a:buNone/>
            </a:pPr>
            <a:r>
              <a:rPr lang="ko-KR" altLang="en-US" sz="2200" dirty="0"/>
              <a:t>컴퓨터의 구조는</a:t>
            </a:r>
            <a:r>
              <a:rPr lang="en-US" altLang="ko-KR" sz="2200" dirty="0"/>
              <a:t>?</a:t>
            </a:r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•</a:t>
            </a:r>
            <a:r>
              <a:rPr lang="en-US" altLang="ko-KR" sz="1800" spc="-100" dirty="0"/>
              <a:t> CPU, RAM, OS </a:t>
            </a:r>
          </a:p>
          <a:p>
            <a:pPr lvl="1"/>
            <a:endParaRPr lang="en-US" altLang="ko-KR" dirty="0"/>
          </a:p>
          <a:p>
            <a:pPr marL="93662" indent="0">
              <a:buNone/>
            </a:pPr>
            <a:r>
              <a:rPr lang="en-US" altLang="ko-KR" sz="2200" dirty="0"/>
              <a:t>1</a:t>
            </a:r>
            <a:r>
              <a:rPr lang="ko-KR" altLang="en-US" sz="2200" dirty="0"/>
              <a:t>강 주요 사항 정리 </a:t>
            </a:r>
            <a:endParaRPr lang="en-US" altLang="ko-KR" sz="2200" dirty="0"/>
          </a:p>
          <a:p>
            <a:pPr marL="357188" lvl="1" indent="0">
              <a:buNone/>
            </a:pPr>
            <a:endParaRPr lang="ko-KR" altLang="en-US" sz="1800" spc="-100" dirty="0"/>
          </a:p>
        </p:txBody>
      </p:sp>
    </p:spTree>
    <p:extLst>
      <p:ext uri="{BB962C8B-B14F-4D97-AF65-F5344CB8AC3E}">
        <p14:creationId xmlns:p14="http://schemas.microsoft.com/office/powerpoint/2010/main" val="740993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에러 검출 코드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04949" y="2372179"/>
            <a:ext cx="7338219" cy="1219201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 fontAlgn="auto">
              <a:lnSpc>
                <a:spcPts val="3500"/>
              </a:lnSpc>
              <a:spcAft>
                <a:spcPts val="0"/>
              </a:spcAft>
              <a:buClr>
                <a:srgbClr val="00B0F0"/>
              </a:buClr>
            </a:pPr>
            <a:r>
              <a:rPr kumimoji="0"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짝수 패리티가 필요하므로 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1</a:t>
            </a:r>
            <a:r>
              <a:rPr kumimoji="0"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이 홀수 개인 그룹은 에러 발생</a:t>
            </a:r>
            <a:endParaRPr kumimoji="0" lang="en-US" altLang="ko-KR" sz="1800" dirty="0"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marL="180975" indent="-180975" fontAlgn="auto">
              <a:lnSpc>
                <a:spcPts val="3500"/>
              </a:lnSpc>
              <a:spcAft>
                <a:spcPts val="0"/>
              </a:spcAft>
              <a:buClr>
                <a:srgbClr val="00B0F0"/>
              </a:buClr>
            </a:pP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10110, 11010, 1100010101011</a:t>
            </a:r>
            <a:r>
              <a:rPr kumimoji="0"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에 비트 에러가 발생하였음</a:t>
            </a:r>
            <a:endParaRPr kumimoji="0" lang="ko-KR" altLang="ko-KR" sz="1800" dirty="0"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005173"/>
              </p:ext>
            </p:extLst>
          </p:nvPr>
        </p:nvGraphicFramePr>
        <p:xfrm>
          <a:off x="323528" y="980728"/>
          <a:ext cx="842493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예제 </a:t>
                      </a:r>
                      <a:r>
                        <a:rPr kumimoji="0" lang="en-US" altLang="ko-KR" sz="180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2-6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짝수 패리티 시스템에서 코드 그룹 </a:t>
                      </a:r>
                      <a:r>
                        <a:rPr lang="en-US" altLang="ko-KR" sz="1800" b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10110, 11010, 110011, 10101110100, 1100010101011</a:t>
                      </a:r>
                      <a:r>
                        <a:rPr lang="ko-KR" altLang="en-US" sz="1800" b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을 수신하였다</a:t>
                      </a:r>
                      <a:r>
                        <a:rPr lang="en-US" altLang="ko-KR" sz="1800" b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에러가 발생한 그룹을 찾아보아라</a:t>
                      </a:r>
                      <a:r>
                        <a:rPr lang="en-US" altLang="ko-KR" sz="1800" b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947738" y="2060848"/>
            <a:ext cx="717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풀이 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13439" y="3615285"/>
            <a:ext cx="817418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37570" y="3615285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Example</a:t>
            </a:r>
            <a:endParaRPr lang="ko-KR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114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에러 검출 코드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</a:t>
            </a:r>
            <a:r>
              <a:rPr lang="ko-KR" altLang="en-US" sz="2200" spc="-100" dirty="0" err="1">
                <a:solidFill>
                  <a:srgbClr val="2B6278"/>
                </a:solidFill>
              </a:rPr>
              <a:t>해밍</a:t>
            </a:r>
            <a:r>
              <a:rPr lang="ko-KR" altLang="en-US" sz="2200" spc="-100" dirty="0">
                <a:solidFill>
                  <a:srgbClr val="2B6278"/>
                </a:solidFill>
              </a:rPr>
              <a:t> 코드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에러를 정정할 수 있는 코드 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추가적으로 많은 비트가 필요하므로 많은 양의 데이터 전달이 필요 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데이터 비트와 패리티 비트와의 관계</a:t>
            </a: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예를 들어 </a:t>
            </a: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ko-KR" spc="-100" dirty="0"/>
              <a:t> = 8</a:t>
            </a:r>
            <a:r>
              <a:rPr lang="ko-KR" altLang="en-US" spc="-100" dirty="0"/>
              <a:t>이면 </a:t>
            </a:r>
            <a:r>
              <a:rPr lang="en-US" altLang="ko-KR" spc="-100" dirty="0"/>
              <a:t>2</a:t>
            </a:r>
            <a:r>
              <a:rPr lang="en-US" altLang="ko-KR" i="1" spc="-100" baseline="4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pc="-100" dirty="0"/>
              <a:t>≥8+</a:t>
            </a: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pc="-100" dirty="0"/>
              <a:t>+1</a:t>
            </a:r>
            <a:r>
              <a:rPr lang="ko-KR" altLang="en-US" spc="-100" dirty="0"/>
              <a:t>을 만족하는 </a:t>
            </a: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ko-KR" altLang="en-US" spc="-100" dirty="0"/>
              <a:t>를 계산하면 </a:t>
            </a:r>
            <a:r>
              <a:rPr lang="en-US" altLang="ko-KR" spc="-100" dirty="0"/>
              <a:t>4</a:t>
            </a:r>
            <a:r>
              <a:rPr lang="ko-KR" altLang="en-US" spc="-100" dirty="0"/>
              <a:t>가 된다</a:t>
            </a:r>
            <a:r>
              <a:rPr lang="en-US" altLang="ko-KR" spc="-100" dirty="0"/>
              <a:t>.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해밍코드에서는</a:t>
            </a:r>
            <a:r>
              <a:rPr lang="ko-KR" altLang="en-US" spc="-100" dirty="0"/>
              <a:t> 짝수 패리티를 사용 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ko-KR" altLang="en-US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2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130990"/>
              </p:ext>
            </p:extLst>
          </p:nvPr>
        </p:nvGraphicFramePr>
        <p:xfrm>
          <a:off x="2051720" y="2420888"/>
          <a:ext cx="1296144" cy="3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Equation" r:id="rId3" imgW="787320" imgH="228600" progId="Equation.DSMT4">
                  <p:embed/>
                </p:oleObj>
              </mc:Choice>
              <mc:Fallback>
                <p:oleObj name="Equation" r:id="rId3" imgW="787320" imgH="228600" progId="Equation.DSMT4">
                  <p:embed/>
                  <p:pic>
                    <p:nvPicPr>
                      <p:cNvPr id="0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2420888"/>
                        <a:ext cx="1296144" cy="37630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90" y="3789040"/>
            <a:ext cx="6608586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771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에러 검출 코드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528" y="764704"/>
            <a:ext cx="8382000" cy="522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spcAft>
                <a:spcPct val="40000"/>
              </a:spcAft>
              <a:buClr>
                <a:srgbClr val="0070C0"/>
              </a:buClr>
              <a:buSzPct val="110000"/>
              <a:buFont typeface="Wingdings" pitchFamily="2" charset="2"/>
              <a:buChar char="q"/>
            </a:pPr>
            <a:r>
              <a:rPr lang="ko-KR" altLang="en-US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비트 데이터의 에러 정정 코드</a:t>
            </a:r>
          </a:p>
          <a:p>
            <a:pPr marL="482600" lvl="1" indent="-98425" algn="just">
              <a:spcBef>
                <a:spcPct val="20000"/>
              </a:spcBef>
              <a:spcAft>
                <a:spcPct val="40000"/>
              </a:spcAft>
              <a:buFontTx/>
              <a:buChar char="⊙"/>
            </a:pPr>
            <a:endParaRPr lang="ko-KR" altLang="en-US" sz="2000" b="1" dirty="0">
              <a:solidFill>
                <a:srgbClr val="000000"/>
              </a:solidFill>
              <a:ea typeface="휴먼명조" charset="-127"/>
            </a:endParaRPr>
          </a:p>
          <a:p>
            <a:pPr marL="482600" lvl="1" indent="-98425" algn="just">
              <a:spcBef>
                <a:spcPct val="20000"/>
              </a:spcBef>
              <a:spcAft>
                <a:spcPct val="40000"/>
              </a:spcAft>
              <a:buFont typeface="Wingdings" pitchFamily="2" charset="2"/>
              <a:buNone/>
            </a:pPr>
            <a:endParaRPr lang="ko-KR" altLang="en-US" sz="2000" b="1" dirty="0">
              <a:solidFill>
                <a:srgbClr val="000000"/>
              </a:solidFill>
              <a:ea typeface="휴먼명조" charset="-127"/>
            </a:endParaRPr>
          </a:p>
          <a:p>
            <a:pPr marL="482600" lvl="1" indent="-98425" algn="just">
              <a:spcBef>
                <a:spcPct val="20000"/>
              </a:spcBef>
              <a:spcAft>
                <a:spcPct val="40000"/>
              </a:spcAft>
              <a:buFontTx/>
              <a:buChar char="⊙"/>
            </a:pPr>
            <a:endParaRPr lang="ko-KR" altLang="en-US" sz="2000" b="1" dirty="0">
              <a:solidFill>
                <a:srgbClr val="000000"/>
              </a:solidFill>
              <a:ea typeface="휴먼명조" charset="-127"/>
            </a:endParaRPr>
          </a:p>
          <a:p>
            <a:pPr marL="482600" lvl="1" indent="-98425">
              <a:spcBef>
                <a:spcPct val="20000"/>
              </a:spcBef>
              <a:spcAft>
                <a:spcPct val="40000"/>
              </a:spcAft>
              <a:buFont typeface="Wingdings" pitchFamily="2" charset="2"/>
              <a:buNone/>
            </a:pPr>
            <a:r>
              <a:rPr lang="en-US" altLang="ko-KR" sz="2000" b="1" dirty="0">
                <a:solidFill>
                  <a:srgbClr val="3333FF"/>
                </a:solidFill>
              </a:rPr>
              <a:t>for example</a:t>
            </a:r>
          </a:p>
          <a:p>
            <a:pPr marL="482600" lvl="1" indent="-98425" algn="just" fontAlgn="ctr">
              <a:spcBef>
                <a:spcPct val="20000"/>
              </a:spcBef>
              <a:spcAft>
                <a:spcPct val="20000"/>
              </a:spcAft>
              <a:buFont typeface="굴림" pitchFamily="50" charset="-127"/>
              <a:buChar char="⊙"/>
            </a:pPr>
            <a:endParaRPr lang="ko-KR" altLang="en-US" sz="1800" dirty="0">
              <a:solidFill>
                <a:srgbClr val="000000"/>
              </a:solidFill>
              <a:latin typeface="휴먼명조" charset="-127"/>
              <a:ea typeface="휴먼명조" charset="-127"/>
            </a:endParaRPr>
          </a:p>
          <a:p>
            <a:pPr marL="482600" lvl="1" indent="-98425" algn="just" fontAlgn="ctr">
              <a:spcBef>
                <a:spcPct val="20000"/>
              </a:spcBef>
              <a:spcAft>
                <a:spcPct val="20000"/>
              </a:spcAft>
              <a:buFont typeface="Wingdings" pitchFamily="2" charset="2"/>
              <a:buChar char="Ø"/>
            </a:pPr>
            <a:endParaRPr lang="ko-KR" altLang="en-US" sz="1800" dirty="0">
              <a:solidFill>
                <a:srgbClr val="000000"/>
              </a:solidFill>
              <a:latin typeface="휴먼명조" charset="-127"/>
              <a:ea typeface="휴먼명조" charset="-127"/>
            </a:endParaRPr>
          </a:p>
          <a:p>
            <a:pPr marL="482600" lvl="1" indent="-98425" algn="just" fontAlgn="ctr">
              <a:spcBef>
                <a:spcPct val="20000"/>
              </a:spcBef>
              <a:spcAft>
                <a:spcPct val="20000"/>
              </a:spcAft>
            </a:pPr>
            <a:endParaRPr lang="ko-KR" altLang="en-US" sz="1800" dirty="0">
              <a:latin typeface="휴먼명조" charset="-127"/>
              <a:ea typeface="휴먼명조" charset="-127"/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865826"/>
              </p:ext>
            </p:extLst>
          </p:nvPr>
        </p:nvGraphicFramePr>
        <p:xfrm>
          <a:off x="990600" y="1203242"/>
          <a:ext cx="287655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Equation" r:id="rId3" imgW="1917360" imgH="914400" progId="Equation.3">
                  <p:embed/>
                </p:oleObj>
              </mc:Choice>
              <mc:Fallback>
                <p:oleObj name="Equation" r:id="rId3" imgW="191736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03242"/>
                        <a:ext cx="2876550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Group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923044"/>
              </p:ext>
            </p:extLst>
          </p:nvPr>
        </p:nvGraphicFramePr>
        <p:xfrm>
          <a:off x="1043608" y="3184442"/>
          <a:ext cx="6664324" cy="731520"/>
        </p:xfrm>
        <a:graphic>
          <a:graphicData uri="http://schemas.openxmlformats.org/drawingml/2006/table">
            <a:tbl>
              <a:tblPr/>
              <a:tblGrid>
                <a:gridCol w="556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6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5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61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61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45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456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45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P</a:t>
                      </a:r>
                      <a:r>
                        <a:rPr kumimoji="1" lang="en-US" altLang="ko-KR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1</a:t>
                      </a:r>
                      <a:endParaRPr kumimoji="1" lang="ko-KR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P</a:t>
                      </a:r>
                      <a:r>
                        <a:rPr kumimoji="1" lang="en-US" altLang="ko-KR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2</a:t>
                      </a:r>
                      <a:endParaRPr kumimoji="1" lang="ko-KR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D</a:t>
                      </a:r>
                      <a:r>
                        <a:rPr kumimoji="1" lang="en-US" altLang="ko-KR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3</a:t>
                      </a:r>
                      <a:endParaRPr kumimoji="1" lang="ko-KR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P</a:t>
                      </a:r>
                      <a:r>
                        <a:rPr kumimoji="1" lang="en-US" altLang="ko-KR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4</a:t>
                      </a:r>
                      <a:endParaRPr kumimoji="1" lang="ko-KR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D</a:t>
                      </a:r>
                      <a:r>
                        <a:rPr kumimoji="1" lang="en-US" altLang="ko-KR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5</a:t>
                      </a:r>
                      <a:endParaRPr kumimoji="1" lang="ko-KR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D</a:t>
                      </a:r>
                      <a:r>
                        <a:rPr kumimoji="1" lang="en-US" altLang="ko-KR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6</a:t>
                      </a:r>
                      <a:endParaRPr kumimoji="1" lang="ko-KR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D</a:t>
                      </a:r>
                      <a:r>
                        <a:rPr kumimoji="1" lang="en-US" altLang="ko-KR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7</a:t>
                      </a:r>
                      <a:endParaRPr kumimoji="1" lang="ko-KR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P</a:t>
                      </a:r>
                      <a:r>
                        <a:rPr kumimoji="1" lang="en-US" altLang="ko-KR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8</a:t>
                      </a:r>
                      <a:endParaRPr kumimoji="1" lang="ko-KR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D</a:t>
                      </a:r>
                      <a:r>
                        <a:rPr kumimoji="1" lang="en-US" altLang="ko-KR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9</a:t>
                      </a:r>
                      <a:endParaRPr kumimoji="1" lang="ko-KR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D</a:t>
                      </a:r>
                      <a:r>
                        <a:rPr kumimoji="1" lang="en-US" altLang="ko-KR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10</a:t>
                      </a:r>
                      <a:endParaRPr kumimoji="1" lang="ko-KR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D</a:t>
                      </a:r>
                      <a:r>
                        <a:rPr kumimoji="1" lang="en-US" altLang="ko-KR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11</a:t>
                      </a:r>
                      <a:endParaRPr kumimoji="1" lang="ko-KR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D</a:t>
                      </a:r>
                      <a:r>
                        <a:rPr kumimoji="1" lang="en-US" altLang="ko-KR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12</a:t>
                      </a:r>
                      <a:endParaRPr kumimoji="1" lang="ko-KR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굴림" pitchFamily="50" charset="-127"/>
                        <a:cs typeface="Times New Roman" pitchFamily="18" charset="0"/>
                        <a:sym typeface="Wingdings 2" pitchFamily="18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굴림" pitchFamily="50" charset="-127"/>
                        <a:cs typeface="Times New Roman" pitchFamily="18" charset="0"/>
                        <a:sym typeface="Wingdings 2" pitchFamily="18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  <a:sym typeface="Wingdings 2" pitchFamily="18" charset="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itchFamily="18" charset="0"/>
                        <a:ea typeface="굴림" pitchFamily="50" charset="-127"/>
                        <a:cs typeface="Times New Roman" pitchFamily="18" charset="0"/>
                        <a:sym typeface="Wingdings 2" pitchFamily="18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  <a:sym typeface="Wingdings 2" pitchFamily="18" charset="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  <a:sym typeface="Wingdings 2" pitchFamily="18" charset="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itchFamily="18" charset="0"/>
                        <a:ea typeface="굴림" pitchFamily="50" charset="-127"/>
                        <a:cs typeface="Times New Roman" pitchFamily="18" charset="0"/>
                        <a:sym typeface="Wingdings 2" pitchFamily="18" charset="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  <a:sym typeface="Wingdings 2" pitchFamily="18" charset="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  <a:sym typeface="Wingdings 2" pitchFamily="18" charset="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Object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621197"/>
              </p:ext>
            </p:extLst>
          </p:nvPr>
        </p:nvGraphicFramePr>
        <p:xfrm>
          <a:off x="1058459" y="4132724"/>
          <a:ext cx="4630738" cy="128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Equation" r:id="rId5" imgW="2793960" imgH="774360" progId="Equation.3">
                  <p:embed/>
                </p:oleObj>
              </mc:Choice>
              <mc:Fallback>
                <p:oleObj name="Equation" r:id="rId5" imgW="2793960" imgH="774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459" y="4132724"/>
                        <a:ext cx="4630738" cy="1284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6786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에러 검출 코드</a:t>
            </a:r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 marL="4508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spc="-100" dirty="0" err="1"/>
              <a:t>해밍</a:t>
            </a:r>
            <a:r>
              <a:rPr lang="ko-KR" altLang="en-US" sz="1800" spc="-100" dirty="0"/>
              <a:t> 코드에서 패리티 비트 생성 과정</a:t>
            </a:r>
          </a:p>
          <a:p>
            <a:pPr marL="4508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endParaRPr lang="ko-KR" altLang="en-US" sz="1800" spc="-100" dirty="0"/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endParaRPr lang="en-US" altLang="ko-KR" spc="-1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4" y="1242480"/>
            <a:ext cx="6768752" cy="208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776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에러 검출 코드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07504" y="680615"/>
            <a:ext cx="8382000" cy="570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58775" lvl="1" indent="-292100">
              <a:spcBef>
                <a:spcPct val="20000"/>
              </a:spcBef>
              <a:spcAft>
                <a:spcPct val="40000"/>
              </a:spcAft>
              <a:buClr>
                <a:srgbClr val="0070C0"/>
              </a:buClr>
              <a:buSzPct val="110000"/>
              <a:buFont typeface="Wingdings" pitchFamily="2" charset="2"/>
              <a:buChar char="q"/>
            </a:pPr>
            <a:r>
              <a:rPr lang="ko-KR" altLang="en-US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해밍</a:t>
            </a:r>
            <a:r>
              <a:rPr lang="ko-KR" altLang="en-US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코드에서 패리티 비트 검사 과정</a:t>
            </a:r>
          </a:p>
          <a:p>
            <a:pPr marL="962025" lvl="2" indent="-195263" algn="just">
              <a:spcBef>
                <a:spcPct val="20000"/>
              </a:spcBef>
              <a:spcAft>
                <a:spcPct val="40000"/>
              </a:spcAft>
              <a:buFont typeface="Wingdings" pitchFamily="2" charset="2"/>
              <a:buNone/>
            </a:pPr>
            <a:r>
              <a:rPr lang="ko-KR" altLang="en-US" sz="1700" dirty="0">
                <a:solidFill>
                  <a:srgbClr val="660033"/>
                </a:solidFill>
                <a:ea typeface="휴먼명조" charset="-127"/>
              </a:rPr>
              <a:t>     </a:t>
            </a:r>
            <a:r>
              <a:rPr lang="ko-KR" altLang="en-US" sz="1700" dirty="0">
                <a:solidFill>
                  <a:srgbClr val="660033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전송된 데이터 :  010111011110</a:t>
            </a:r>
            <a:r>
              <a:rPr lang="ko-KR" altLang="en-US" sz="17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962025" lvl="2" indent="-195263">
              <a:spcBef>
                <a:spcPct val="20000"/>
              </a:spcBef>
              <a:spcAft>
                <a:spcPct val="40000"/>
              </a:spcAft>
              <a:buFont typeface="Wingdings" pitchFamily="2" charset="2"/>
              <a:buNone/>
            </a:pPr>
            <a:endParaRPr lang="ko-KR" altLang="en-US" sz="1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82600" lvl="1" indent="-292100" algn="just" fontAlgn="ctr">
              <a:spcBef>
                <a:spcPct val="20000"/>
              </a:spcBef>
              <a:spcAft>
                <a:spcPct val="20000"/>
              </a:spcAft>
              <a:buFont typeface="굴림" pitchFamily="50" charset="-127"/>
              <a:buChar char="⊙"/>
            </a:pPr>
            <a:endParaRPr lang="ko-KR" altLang="en-US" sz="18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62025" lvl="2" indent="-195263" algn="just" fontAlgn="ctr">
              <a:spcBef>
                <a:spcPct val="2000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ko-KR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ko-KR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itchFamily="2" charset="2"/>
              </a:rPr>
              <a:t></a:t>
            </a:r>
            <a:r>
              <a:rPr lang="en-US" altLang="ko-KR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패리티들을 포함하여 검사 </a:t>
            </a:r>
          </a:p>
          <a:p>
            <a:pPr marL="482600" lvl="1" indent="-292100" algn="just" fontAlgn="ctr">
              <a:spcBef>
                <a:spcPct val="20000"/>
              </a:spcBef>
              <a:spcAft>
                <a:spcPct val="20000"/>
              </a:spcAft>
              <a:buFont typeface="Wingdings" pitchFamily="2" charset="2"/>
              <a:buChar char="Ø"/>
            </a:pPr>
            <a:endParaRPr lang="ko-KR" altLang="en-US" sz="18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82600" lvl="1" indent="-292100" algn="just" fontAlgn="ctr">
              <a:spcBef>
                <a:spcPct val="20000"/>
              </a:spcBef>
              <a:spcAft>
                <a:spcPct val="20000"/>
              </a:spcAft>
            </a:pPr>
            <a:endParaRPr lang="ko-KR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82600" lvl="1" indent="-292100" algn="just" fontAlgn="ctr">
              <a:spcBef>
                <a:spcPct val="20000"/>
              </a:spcBef>
              <a:spcAft>
                <a:spcPct val="20000"/>
              </a:spcAft>
            </a:pPr>
            <a:endParaRPr lang="ko-KR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82600" lvl="1" indent="-292100" algn="just" fontAlgn="ctr">
              <a:spcBef>
                <a:spcPct val="20000"/>
              </a:spcBef>
              <a:spcAft>
                <a:spcPct val="20000"/>
              </a:spcAft>
            </a:pPr>
            <a:endParaRPr lang="ko-KR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61950" lvl="1" indent="-171450" algn="just" fontAlgn="ctr">
              <a:spcBef>
                <a:spcPct val="20000"/>
              </a:spcBef>
              <a:spcAft>
                <a:spcPct val="20000"/>
              </a:spcAft>
              <a:buClr>
                <a:srgbClr val="0099CC"/>
              </a:buClr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검사된 패리티를 </a:t>
            </a:r>
            <a:r>
              <a:rPr lang="en-US" altLang="ko-KR" sz="1700" i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ko-KR" sz="17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700" i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ko-KR" sz="17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700" i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ko-KR" sz="17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700" i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ko-KR" sz="17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순서대로 정렬</a:t>
            </a:r>
          </a:p>
          <a:p>
            <a:pPr marL="361950" lvl="1" indent="-171450" algn="just" fontAlgn="ctr">
              <a:spcBef>
                <a:spcPct val="20000"/>
              </a:spcBef>
              <a:spcAft>
                <a:spcPct val="20000"/>
              </a:spcAft>
              <a:buClr>
                <a:srgbClr val="0099CC"/>
              </a:buClr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모든 패리티가 0이면 에러 없음</a:t>
            </a:r>
            <a:endParaRPr lang="en-US" altLang="ko-KR" sz="17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61950" lvl="1" indent="-171450" algn="just" fontAlgn="ctr">
              <a:spcBef>
                <a:spcPct val="20000"/>
              </a:spcBef>
              <a:spcAft>
                <a:spcPct val="20000"/>
              </a:spcAft>
              <a:buClr>
                <a:srgbClr val="0099CC"/>
              </a:buClr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하나라도 </a:t>
            </a: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ko-KR" altLang="en-US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이 있으면 에러 발생</a:t>
            </a: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ko-KR" altLang="en-US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결과가 0101이므로 에러 있음</a:t>
            </a:r>
            <a:endParaRPr lang="en-US" altLang="ko-KR" sz="17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61950" lvl="1" indent="-171450" algn="just" fontAlgn="ctr">
              <a:spcBef>
                <a:spcPct val="20000"/>
              </a:spcBef>
              <a:spcAft>
                <a:spcPct val="20000"/>
              </a:spcAft>
              <a:buClr>
                <a:srgbClr val="0099CC"/>
              </a:buClr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0101</a:t>
            </a:r>
            <a:r>
              <a:rPr lang="ko-KR" altLang="en-US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을 10진수로 바꾸면 5이며, 수신된 데이터에서 앞에서 5번째 비트  0101</a:t>
            </a:r>
            <a:r>
              <a:rPr lang="ko-KR" altLang="en-US" sz="1700" b="1" dirty="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ko-KR" altLang="en-US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101</a:t>
            </a: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ko-KR" altLang="en-US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110에 에러가 발생한 것이므로 0101</a:t>
            </a:r>
            <a:r>
              <a:rPr lang="en-US" altLang="ko-KR" sz="1700" b="1" dirty="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ko-KR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1011110</a:t>
            </a:r>
            <a:r>
              <a:rPr lang="ko-KR" altLang="en-US" sz="17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으로 바꾸어 주면 에러가 정정된다. </a:t>
            </a:r>
          </a:p>
        </p:txBody>
      </p:sp>
      <p:graphicFrame>
        <p:nvGraphicFramePr>
          <p:cNvPr id="12" name="Group 2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230231"/>
              </p:ext>
            </p:extLst>
          </p:nvPr>
        </p:nvGraphicFramePr>
        <p:xfrm>
          <a:off x="915542" y="1522184"/>
          <a:ext cx="6611937" cy="731520"/>
        </p:xfrm>
        <a:graphic>
          <a:graphicData uri="http://schemas.openxmlformats.org/drawingml/2006/table">
            <a:tbl>
              <a:tblPr/>
              <a:tblGrid>
                <a:gridCol w="550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08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08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9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08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08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08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P</a:t>
                      </a:r>
                      <a:r>
                        <a:rPr kumimoji="1" lang="en-US" altLang="ko-KR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1</a:t>
                      </a:r>
                      <a:endParaRPr kumimoji="1" lang="ko-KR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P</a:t>
                      </a:r>
                      <a:r>
                        <a:rPr kumimoji="1" lang="en-US" altLang="ko-KR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2</a:t>
                      </a:r>
                      <a:endParaRPr kumimoji="1" lang="ko-KR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D</a:t>
                      </a:r>
                      <a:r>
                        <a:rPr kumimoji="1" lang="en-US" altLang="ko-KR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3</a:t>
                      </a:r>
                      <a:endParaRPr kumimoji="1" lang="ko-KR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P</a:t>
                      </a:r>
                      <a:r>
                        <a:rPr kumimoji="1" lang="en-US" altLang="ko-KR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4</a:t>
                      </a:r>
                      <a:endParaRPr kumimoji="1" lang="ko-KR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D</a:t>
                      </a:r>
                      <a:r>
                        <a:rPr kumimoji="1" lang="en-US" altLang="ko-KR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5</a:t>
                      </a:r>
                      <a:endParaRPr kumimoji="1" lang="ko-KR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D</a:t>
                      </a:r>
                      <a:r>
                        <a:rPr kumimoji="1" lang="en-US" altLang="ko-KR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6</a:t>
                      </a:r>
                      <a:endParaRPr kumimoji="1" lang="ko-KR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D</a:t>
                      </a:r>
                      <a:r>
                        <a:rPr kumimoji="1" lang="en-US" altLang="ko-KR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7</a:t>
                      </a:r>
                      <a:endParaRPr kumimoji="1" lang="ko-KR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P</a:t>
                      </a:r>
                      <a:r>
                        <a:rPr kumimoji="1" lang="en-US" altLang="ko-KR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8</a:t>
                      </a:r>
                      <a:endParaRPr kumimoji="1" lang="ko-KR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D</a:t>
                      </a:r>
                      <a:r>
                        <a:rPr kumimoji="1" lang="en-US" altLang="ko-KR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9</a:t>
                      </a:r>
                      <a:endParaRPr kumimoji="1" lang="ko-KR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D</a:t>
                      </a:r>
                      <a:r>
                        <a:rPr kumimoji="1" lang="en-US" altLang="ko-KR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10</a:t>
                      </a:r>
                      <a:endParaRPr kumimoji="1" lang="ko-KR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D</a:t>
                      </a:r>
                      <a:r>
                        <a:rPr kumimoji="1" lang="en-US" altLang="ko-KR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11</a:t>
                      </a:r>
                      <a:endParaRPr kumimoji="1" lang="ko-KR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D</a:t>
                      </a:r>
                      <a:r>
                        <a:rPr kumimoji="1" lang="en-US" altLang="ko-KR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</a:rPr>
                        <a:t>12</a:t>
                      </a:r>
                      <a:endParaRPr kumimoji="1" lang="ko-KR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휴먼명조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  <a:cs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  <a:cs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  <a:cs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명조" charset="-127"/>
                          <a:cs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Object 2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121665"/>
              </p:ext>
            </p:extLst>
          </p:nvPr>
        </p:nvGraphicFramePr>
        <p:xfrm>
          <a:off x="1017142" y="2752073"/>
          <a:ext cx="5545137" cy="131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Equation" r:id="rId3" imgW="3263760" imgH="774360" progId="Equation.3">
                  <p:embed/>
                </p:oleObj>
              </mc:Choice>
              <mc:Fallback>
                <p:oleObj name="Equation" r:id="rId3" imgW="3263760" imgH="774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142" y="2752073"/>
                        <a:ext cx="5545137" cy="1316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6468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에러 검출 코드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780187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9200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에러 검출 코드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896350"/>
              </p:ext>
            </p:extLst>
          </p:nvPr>
        </p:nvGraphicFramePr>
        <p:xfrm>
          <a:off x="323528" y="908720"/>
          <a:ext cx="842493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예제 </a:t>
                      </a:r>
                      <a:r>
                        <a:rPr kumimoji="0" lang="en-US" altLang="ko-KR" sz="180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2-7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다음 </a:t>
                      </a:r>
                      <a:r>
                        <a:rPr lang="ko-KR" altLang="en-US" sz="1800" b="0" i="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해밍</a:t>
                      </a:r>
                      <a:r>
                        <a:rPr lang="ko-KR" altLang="en-US" sz="1800" b="0" i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 코드 중 에러가 있는지 검사하여라</a:t>
                      </a:r>
                      <a:r>
                        <a:rPr lang="en-US" altLang="ko-KR" sz="1800" b="0" i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1 1 1 1 0 1 0 0 1 0 1 0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83568" y="1900234"/>
            <a:ext cx="717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풀이 </a:t>
            </a: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806611"/>
              </p:ext>
            </p:extLst>
          </p:nvPr>
        </p:nvGraphicFramePr>
        <p:xfrm>
          <a:off x="1764654" y="5159668"/>
          <a:ext cx="179614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Equation" r:id="rId3" imgW="863225" imgH="203112" progId="Equation.DSMT4">
                  <p:embed/>
                </p:oleObj>
              </mc:Choice>
              <mc:Fallback>
                <p:oleObj name="Equation" r:id="rId3" imgW="863225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4654" y="5159668"/>
                        <a:ext cx="1796143" cy="419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65547" y="520223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이므로 에러 없음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13439" y="5929535"/>
            <a:ext cx="817418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37570" y="5929535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of Example</a:t>
            </a:r>
            <a:endParaRPr lang="ko-KR" alt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7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19763"/>
            <a:ext cx="6774180" cy="2903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7116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에러 검출 코드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순환 중복 검사</a:t>
            </a:r>
            <a:r>
              <a:rPr lang="en-US" altLang="ko-KR" sz="2200" spc="-100" dirty="0">
                <a:solidFill>
                  <a:srgbClr val="2B6278"/>
                </a:solidFill>
              </a:rPr>
              <a:t>(CRC)</a:t>
            </a:r>
            <a:endParaRPr lang="ko-KR" altLang="en-US" sz="2200" spc="-100" dirty="0">
              <a:solidFill>
                <a:srgbClr val="2B6278"/>
              </a:solidFill>
            </a:endParaRP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높은 신뢰도를 확보하며 에러 검출을 위한 오버헤드가 적고</a:t>
            </a:r>
            <a:r>
              <a:rPr lang="en-US" altLang="ko-KR" spc="-100" dirty="0"/>
              <a:t>, </a:t>
            </a:r>
            <a:r>
              <a:rPr lang="ko-KR" altLang="en-US" spc="-100" dirty="0"/>
              <a:t>랜덤 에러나 </a:t>
            </a:r>
            <a:r>
              <a:rPr lang="ko-KR" altLang="en-US" spc="-100" dirty="0" err="1"/>
              <a:t>버스트</a:t>
            </a:r>
            <a:r>
              <a:rPr lang="ko-KR" altLang="en-US" spc="-100" dirty="0"/>
              <a:t> 에러를 포함한 에러 검출에 매우 좋은 성능을 갖는다</a:t>
            </a:r>
            <a:r>
              <a:rPr lang="en-US" altLang="ko-KR" spc="-100" dirty="0"/>
              <a:t>.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CRC </a:t>
            </a:r>
            <a:r>
              <a:rPr lang="ko-KR" altLang="en-US" sz="1800" b="1" spc="-100" dirty="0"/>
              <a:t>발생기 및 검출기</a:t>
            </a:r>
            <a:endParaRPr lang="en-US" altLang="ko-KR" sz="1800" b="1" spc="-100" dirty="0"/>
          </a:p>
          <a:p>
            <a:pPr marL="54292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수신 측에서는 수신된 </a:t>
            </a: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ko-KR" spc="-100" dirty="0"/>
              <a:t> + </a:t>
            </a: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ko-KR" altLang="en-US" spc="-100" dirty="0"/>
              <a:t>비트의 데이터를 키 값으로 나누었을 때 나머지가 </a:t>
            </a:r>
            <a:r>
              <a:rPr lang="en-US" altLang="ko-KR" spc="-100" dirty="0"/>
              <a:t>0</a:t>
            </a:r>
            <a:r>
              <a:rPr lang="ko-KR" altLang="en-US" spc="-100" dirty="0"/>
              <a:t>이면 에러가 없는 것이지만</a:t>
            </a:r>
            <a:r>
              <a:rPr lang="en-US" altLang="ko-KR" spc="-100" dirty="0"/>
              <a:t>, 0</a:t>
            </a:r>
            <a:r>
              <a:rPr lang="ko-KR" altLang="en-US" spc="-100" dirty="0"/>
              <a:t>이 아니면 에러가 발생한 것으로 판단한다</a:t>
            </a:r>
            <a:r>
              <a:rPr lang="en-US" altLang="ko-KR" spc="-100" dirty="0"/>
              <a:t>.</a:t>
            </a:r>
            <a:endParaRPr lang="ko-KR" altLang="en-US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3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6" y="3501008"/>
            <a:ext cx="7211413" cy="230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306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에러 검출 코드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CRC </a:t>
            </a:r>
            <a:r>
              <a:rPr lang="ko-KR" altLang="en-US" sz="1800" b="1" spc="-100" dirty="0"/>
              <a:t>계산에 사용되는 모듈로</a:t>
            </a:r>
            <a:r>
              <a:rPr lang="en-US" altLang="ko-KR" sz="1800" b="1" spc="-100" dirty="0"/>
              <a:t>-2 </a:t>
            </a:r>
            <a:r>
              <a:rPr lang="ko-KR" altLang="en-US" sz="1800" b="1" spc="-100" dirty="0"/>
              <a:t>연산</a:t>
            </a:r>
            <a:endParaRPr lang="en-US" altLang="ko-KR" sz="1800" b="1" spc="-100" dirty="0"/>
          </a:p>
          <a:p>
            <a:pPr marL="54292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사칙 연산에서 </a:t>
            </a:r>
            <a:r>
              <a:rPr lang="ko-KR" altLang="en-US" spc="-100" dirty="0" err="1"/>
              <a:t>캐리는</a:t>
            </a:r>
            <a:r>
              <a:rPr lang="ko-KR" altLang="en-US" spc="-100" dirty="0"/>
              <a:t> 고려하지 않는다</a:t>
            </a:r>
            <a:r>
              <a:rPr lang="en-US" altLang="ko-KR" spc="-100" dirty="0"/>
              <a:t>. </a:t>
            </a:r>
          </a:p>
          <a:p>
            <a:pPr marL="54292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덧셈 연산은 뺄셈 연산과 결과가 같으며 </a:t>
            </a:r>
            <a:r>
              <a:rPr lang="en-US" altLang="ko-KR" spc="-100" dirty="0"/>
              <a:t>XOR </a:t>
            </a:r>
            <a:r>
              <a:rPr lang="ko-KR" altLang="en-US" spc="-100" dirty="0"/>
              <a:t>연산과도 같다</a:t>
            </a:r>
            <a:r>
              <a:rPr lang="en-US" altLang="ko-KR" spc="-100" dirty="0"/>
              <a:t>.</a:t>
            </a:r>
          </a:p>
          <a:p>
            <a:pPr marL="54292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400" spc="-100" dirty="0"/>
          </a:p>
          <a:p>
            <a:pPr marL="54292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400" spc="-100" dirty="0"/>
          </a:p>
          <a:p>
            <a:pPr marL="54292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400" spc="-100" dirty="0"/>
          </a:p>
          <a:p>
            <a:pPr marL="54292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데이터가 </a:t>
            </a:r>
            <a:r>
              <a:rPr lang="en-US" altLang="ko-KR" spc="-100" dirty="0"/>
              <a:t>100100</a:t>
            </a:r>
            <a:r>
              <a:rPr lang="ko-KR" altLang="en-US" spc="-100" dirty="0"/>
              <a:t>이고</a:t>
            </a:r>
            <a:r>
              <a:rPr lang="en-US" altLang="ko-KR" spc="-100" dirty="0"/>
              <a:t>, </a:t>
            </a:r>
            <a:r>
              <a:rPr lang="ko-KR" altLang="en-US" spc="-100" dirty="0"/>
              <a:t>키 값이 </a:t>
            </a:r>
            <a:r>
              <a:rPr lang="en-US" altLang="ko-KR" spc="-100" dirty="0"/>
              <a:t>1101</a:t>
            </a:r>
            <a:r>
              <a:rPr lang="ko-KR" altLang="en-US" spc="-100" dirty="0"/>
              <a:t>인 경우 </a:t>
            </a:r>
            <a:r>
              <a:rPr lang="en-US" altLang="ko-KR" spc="-100" dirty="0"/>
              <a:t>FCS</a:t>
            </a:r>
            <a:r>
              <a:rPr lang="ko-KR" altLang="en-US" spc="-100" dirty="0"/>
              <a:t>를 계산하는 예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9016"/>
            <a:ext cx="3956348" cy="670131"/>
          </a:xfrm>
          <a:prstGeom prst="rect">
            <a:avLst/>
          </a:prstGeom>
          <a:noFill/>
          <a:ln w="127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96952"/>
            <a:ext cx="597252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0462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에러 검출 코드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CRC </a:t>
            </a:r>
            <a:r>
              <a:rPr lang="ko-KR" altLang="en-US" sz="1800" b="1" spc="-100" dirty="0"/>
              <a:t>하드웨어</a:t>
            </a:r>
            <a:endParaRPr lang="en-US" altLang="ko-KR" sz="1800" b="1" spc="-100" dirty="0"/>
          </a:p>
          <a:p>
            <a:pPr marL="54292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시프트 레지스터와 </a:t>
            </a:r>
            <a:r>
              <a:rPr lang="en-US" altLang="ko-KR" spc="-100" dirty="0"/>
              <a:t>XOR </a:t>
            </a:r>
            <a:r>
              <a:rPr lang="ko-KR" altLang="en-US" spc="-100" dirty="0" err="1"/>
              <a:t>게이트</a:t>
            </a:r>
            <a:r>
              <a:rPr lang="en-US" altLang="ko-KR" spc="-100" dirty="0"/>
              <a:t>(⊕)</a:t>
            </a:r>
            <a:r>
              <a:rPr lang="ko-KR" altLang="en-US" spc="-100" dirty="0"/>
              <a:t>를 사용하여 구성할 수 있다</a:t>
            </a:r>
            <a:r>
              <a:rPr lang="en-US" altLang="ko-KR" spc="-100" dirty="0"/>
              <a:t>.</a:t>
            </a:r>
          </a:p>
          <a:p>
            <a:pPr marL="54292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400" spc="-100" dirty="0"/>
          </a:p>
          <a:p>
            <a:pPr marL="54292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400" spc="-100" dirty="0"/>
          </a:p>
          <a:p>
            <a:pPr marL="352425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en-US" altLang="ko-KR" sz="1400" spc="-100" dirty="0"/>
          </a:p>
          <a:p>
            <a:pPr marL="54292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데이터 </a:t>
            </a:r>
            <a:r>
              <a:rPr lang="en-US" altLang="ko-KR" spc="-100" dirty="0"/>
              <a:t>100100</a:t>
            </a:r>
            <a:r>
              <a:rPr lang="ko-KR" altLang="en-US" spc="-100" dirty="0"/>
              <a:t>을 </a:t>
            </a:r>
            <a:r>
              <a:rPr lang="en-US" altLang="ko-KR" spc="-100" dirty="0"/>
              <a:t>MSB</a:t>
            </a:r>
            <a:r>
              <a:rPr lang="ko-KR" altLang="en-US" spc="-100" dirty="0"/>
              <a:t>부터 차례로</a:t>
            </a:r>
            <a:r>
              <a:rPr lang="en-US" altLang="ko-KR" spc="-100" dirty="0"/>
              <a:t> </a:t>
            </a:r>
            <a:r>
              <a:rPr lang="ko-KR" altLang="en-US" spc="-100" dirty="0"/>
              <a:t>입력하면</a:t>
            </a:r>
            <a:r>
              <a:rPr lang="en-US" altLang="ko-KR" spc="-100" dirty="0"/>
              <a:t>, FCS = 001</a:t>
            </a:r>
            <a:r>
              <a:rPr lang="ko-KR" altLang="en-US" spc="-100" dirty="0"/>
              <a:t>이 된다</a:t>
            </a:r>
            <a:r>
              <a:rPr lang="en-US" altLang="ko-KR" spc="-100" dirty="0"/>
              <a:t>.</a:t>
            </a:r>
            <a:endParaRPr lang="ko-KR" altLang="en-US" spc="-100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29" y="1484784"/>
            <a:ext cx="3875967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29" y="3429000"/>
            <a:ext cx="4132607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105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7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 marL="93662" indent="0">
              <a:buNone/>
            </a:pPr>
            <a:r>
              <a:rPr lang="ko-KR" altLang="en-US" sz="2200" dirty="0"/>
              <a:t>학습목표</a:t>
            </a:r>
            <a:endParaRPr lang="en-US" altLang="ko-KR" sz="2200" dirty="0"/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•</a:t>
            </a:r>
            <a:r>
              <a:rPr lang="en-US" altLang="ko-KR" sz="1800" spc="-100" dirty="0"/>
              <a:t> 2·8·10·16</a:t>
            </a:r>
            <a:r>
              <a:rPr lang="ko-KR" altLang="en-US" sz="1800" spc="-100" dirty="0"/>
              <a:t>진수 등의 표현 방법을 이해하고 상호 변환할 수 있다</a:t>
            </a:r>
            <a:r>
              <a:rPr lang="en-US" altLang="ko-KR" sz="1800" spc="-100" dirty="0"/>
              <a:t>.</a:t>
            </a:r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•</a:t>
            </a:r>
            <a:r>
              <a:rPr lang="en-US" altLang="ko-KR" sz="1800" spc="-100" dirty="0"/>
              <a:t> 2</a:t>
            </a:r>
            <a:r>
              <a:rPr lang="ko-KR" altLang="en-US" sz="1800" spc="-100" dirty="0"/>
              <a:t>진수의 연산과 </a:t>
            </a:r>
            <a:r>
              <a:rPr lang="en-US" altLang="ko-KR" sz="1800" spc="-100" dirty="0"/>
              <a:t>2</a:t>
            </a:r>
            <a:r>
              <a:rPr lang="ko-KR" altLang="en-US" sz="1800" spc="-100" dirty="0"/>
              <a:t>진수 음수의 표현 방법을 이해하고 이를 활용할 수 있다</a:t>
            </a:r>
            <a:r>
              <a:rPr lang="en-US" altLang="ko-KR" sz="1800" spc="-100" dirty="0"/>
              <a:t>.</a:t>
            </a:r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•</a:t>
            </a:r>
            <a:r>
              <a:rPr lang="en-US" altLang="ko-KR" sz="1800" spc="-100" dirty="0"/>
              <a:t> </a:t>
            </a:r>
            <a:r>
              <a:rPr lang="ko-KR" altLang="en-US" sz="1800" spc="-100" dirty="0"/>
              <a:t>부동 소수점 </a:t>
            </a:r>
            <a:r>
              <a:rPr lang="en-US" altLang="ko-KR" sz="1800" spc="-100" dirty="0"/>
              <a:t>2</a:t>
            </a:r>
            <a:r>
              <a:rPr lang="ko-KR" altLang="en-US" sz="1800" spc="-100" dirty="0"/>
              <a:t>진수를 </a:t>
            </a:r>
            <a:r>
              <a:rPr lang="en-US" altLang="ko-KR" sz="1800" spc="-100" dirty="0"/>
              <a:t>IEEE 754 </a:t>
            </a:r>
            <a:r>
              <a:rPr lang="ko-KR" altLang="en-US" sz="1800" spc="-100" dirty="0"/>
              <a:t>표준 방식으로 표현할 수 있다</a:t>
            </a:r>
            <a:r>
              <a:rPr lang="en-US" altLang="ko-KR" sz="1800" spc="-100" dirty="0"/>
              <a:t>.</a:t>
            </a:r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•</a:t>
            </a:r>
            <a:r>
              <a:rPr lang="en-US" altLang="ko-KR" sz="1800" spc="-100" dirty="0"/>
              <a:t> </a:t>
            </a:r>
            <a:r>
              <a:rPr lang="ko-KR" altLang="en-US" sz="1800" spc="-100" dirty="0"/>
              <a:t>가중치 코드와 비가중치 코드를 이해하고 이를 활용할 수 있다</a:t>
            </a:r>
            <a:r>
              <a:rPr lang="en-US" altLang="ko-KR" sz="1800" spc="-100" dirty="0"/>
              <a:t>.</a:t>
            </a:r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•</a:t>
            </a:r>
            <a:r>
              <a:rPr lang="en-US" altLang="ko-KR" sz="1800" spc="-100" dirty="0"/>
              <a:t> </a:t>
            </a:r>
            <a:r>
              <a:rPr lang="ko-KR" altLang="en-US" sz="1800" spc="-100" dirty="0"/>
              <a:t>에러 검출 코드를 이해하고 이를 활용할 수 있다</a:t>
            </a:r>
            <a:r>
              <a:rPr lang="en-US" altLang="ko-KR" sz="1800" spc="-100" dirty="0"/>
              <a:t>.</a:t>
            </a:r>
          </a:p>
          <a:p>
            <a:pPr lvl="1"/>
            <a:endParaRPr lang="en-US" altLang="ko-KR" dirty="0"/>
          </a:p>
          <a:p>
            <a:pPr marL="93662" indent="0">
              <a:buNone/>
            </a:pPr>
            <a:r>
              <a:rPr lang="ko-KR" altLang="en-US" sz="2200" dirty="0"/>
              <a:t>내용 </a:t>
            </a:r>
            <a:endParaRPr lang="en-US" altLang="ko-KR" sz="2200" dirty="0"/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01</a:t>
            </a:r>
            <a:r>
              <a:rPr lang="en-US" altLang="ko-KR" sz="1800" spc="-100" dirty="0"/>
              <a:t> </a:t>
            </a:r>
            <a:r>
              <a:rPr lang="ko-KR" altLang="en-US" sz="1800" spc="-100" dirty="0"/>
              <a:t>진법과 진법 변환</a:t>
            </a:r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02</a:t>
            </a:r>
            <a:r>
              <a:rPr lang="en-US" altLang="ko-KR" sz="1800" spc="-100" dirty="0"/>
              <a:t> </a:t>
            </a:r>
            <a:r>
              <a:rPr lang="ko-KR" altLang="en-US" sz="1800" spc="-100" dirty="0"/>
              <a:t>정수 표현</a:t>
            </a:r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03</a:t>
            </a:r>
            <a:r>
              <a:rPr lang="en-US" altLang="ko-KR" sz="1800" spc="-100" dirty="0"/>
              <a:t> </a:t>
            </a:r>
            <a:r>
              <a:rPr lang="ko-KR" altLang="en-US" sz="1800" spc="-100" dirty="0"/>
              <a:t>실수 표현</a:t>
            </a:r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04</a:t>
            </a:r>
            <a:r>
              <a:rPr lang="en-US" altLang="ko-KR" sz="1800" spc="-100" dirty="0"/>
              <a:t> </a:t>
            </a:r>
            <a:r>
              <a:rPr lang="ko-KR" altLang="en-US" sz="1800" spc="-100" dirty="0"/>
              <a:t>디지털 코드</a:t>
            </a:r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05</a:t>
            </a:r>
            <a:r>
              <a:rPr lang="en-US" altLang="ko-KR" sz="1800" spc="-100" dirty="0"/>
              <a:t> </a:t>
            </a:r>
            <a:r>
              <a:rPr lang="ko-KR" altLang="en-US" sz="1800" spc="-100" dirty="0"/>
              <a:t>에러 검출 코드</a:t>
            </a: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40704" y="3314328"/>
            <a:ext cx="876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H="1">
            <a:off x="8803704" y="2780928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243143"/>
            <a:ext cx="6864411" cy="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kern="1200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dirty="0"/>
              <a:t>Chapter 02.</a:t>
            </a:r>
            <a:r>
              <a:rPr kumimoji="0" lang="ko-KR" altLang="en-US" dirty="0"/>
              <a:t> 데이터의</a:t>
            </a:r>
            <a:r>
              <a:rPr kumimoji="0" lang="en-US" altLang="ko-KR" dirty="0"/>
              <a:t> </a:t>
            </a:r>
            <a:r>
              <a:rPr kumimoji="0" lang="ko-KR" altLang="en-US" dirty="0"/>
              <a:t>표현</a:t>
            </a:r>
          </a:p>
        </p:txBody>
      </p:sp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 </a:t>
            </a:r>
            <a:r>
              <a:rPr lang="ko-KR" altLang="en-US" dirty="0"/>
              <a:t>에러 검출 코드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CRC </a:t>
            </a:r>
            <a:r>
              <a:rPr lang="ko-KR" altLang="en-US" sz="1800" b="1" spc="-100" dirty="0"/>
              <a:t>테이블 기법</a:t>
            </a:r>
            <a:endParaRPr lang="en-US" altLang="ko-KR" sz="1800" b="1" spc="-100" dirty="0"/>
          </a:p>
          <a:p>
            <a:pPr marL="54292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[</a:t>
            </a:r>
            <a:r>
              <a:rPr lang="ko-KR" altLang="en-US" spc="-100" dirty="0"/>
              <a:t>그림 </a:t>
            </a:r>
            <a:r>
              <a:rPr lang="en-US" altLang="ko-KR" spc="-100" dirty="0"/>
              <a:t>2-10]</a:t>
            </a:r>
            <a:r>
              <a:rPr lang="ko-KR" altLang="en-US" spc="-100" dirty="0"/>
              <a:t>과 같이 비트 단위로 </a:t>
            </a:r>
            <a:r>
              <a:rPr lang="en-US" altLang="ko-KR" spc="-100" dirty="0"/>
              <a:t>CRC</a:t>
            </a:r>
            <a:r>
              <a:rPr lang="ko-KR" altLang="en-US" spc="-100" dirty="0"/>
              <a:t>를 계산하면 회로는 간단하지만 처리 속도에 문제가 있다</a:t>
            </a:r>
            <a:r>
              <a:rPr lang="en-US" altLang="ko-KR" spc="-100" dirty="0"/>
              <a:t>.</a:t>
            </a:r>
          </a:p>
          <a:p>
            <a:pPr marL="54292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이를 위해 미리 </a:t>
            </a:r>
            <a:r>
              <a:rPr lang="en-US" altLang="ko-KR" spc="-100" dirty="0"/>
              <a:t>CRC</a:t>
            </a:r>
            <a:r>
              <a:rPr lang="ko-KR" altLang="en-US" spc="-100" dirty="0"/>
              <a:t>를 계산하여 메모리에 저장해 놓고 사용한다</a:t>
            </a:r>
            <a:r>
              <a:rPr lang="en-US" altLang="ko-KR" spc="-100" dirty="0"/>
              <a:t>.</a:t>
            </a:r>
          </a:p>
          <a:p>
            <a:pPr marL="54292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생성 다항식</a:t>
            </a:r>
            <a:endParaRPr lang="en-US" altLang="ko-KR" sz="1800" b="1" spc="-100" dirty="0"/>
          </a:p>
          <a:p>
            <a:pPr marL="54292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400" spc="-100" dirty="0"/>
          </a:p>
          <a:p>
            <a:pPr marL="54292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400" spc="-100" dirty="0"/>
          </a:p>
          <a:p>
            <a:pPr marL="54292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400" spc="-100" dirty="0"/>
          </a:p>
          <a:p>
            <a:pPr marL="54292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400" spc="-100" dirty="0"/>
          </a:p>
          <a:p>
            <a:pPr marL="352425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en-US" altLang="ko-KR" sz="1400" spc="-100" dirty="0"/>
          </a:p>
          <a:p>
            <a:pPr marL="542925" lvl="1" indent="-19050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생성 다항식은 에러 검출 능력을 고려하여 결정되는데</a:t>
            </a:r>
            <a:r>
              <a:rPr lang="en-US" altLang="ko-KR" spc="-100" dirty="0"/>
              <a:t>, </a:t>
            </a:r>
            <a:r>
              <a:rPr lang="ko-KR" altLang="en-US" spc="-100" dirty="0"/>
              <a:t>현재 다음 유형이 사용된다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13259"/>
            <a:ext cx="2765698" cy="98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58" y="4437112"/>
            <a:ext cx="8079906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2353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사항 </a:t>
            </a:r>
          </a:p>
        </p:txBody>
      </p:sp>
      <p:sp>
        <p:nvSpPr>
          <p:cNvPr id="4" name="내용 개체 틀 27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 marL="93662" indent="0">
              <a:buNone/>
            </a:pPr>
            <a:r>
              <a:rPr lang="ko-KR" altLang="en-US" sz="2200" dirty="0"/>
              <a:t>데이터의 </a:t>
            </a:r>
            <a:r>
              <a:rPr lang="ko-KR" altLang="en-US" sz="2200" dirty="0" err="1"/>
              <a:t>이진코드</a:t>
            </a:r>
            <a:r>
              <a:rPr lang="ko-KR" altLang="en-US" sz="2200" dirty="0"/>
              <a:t> </a:t>
            </a:r>
            <a:endParaRPr lang="en-US" altLang="ko-KR" sz="2200" dirty="0"/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•</a:t>
            </a:r>
            <a:r>
              <a:rPr lang="en-US" altLang="ko-KR" sz="1800" spc="-100" dirty="0"/>
              <a:t> 2</a:t>
            </a:r>
            <a:r>
              <a:rPr lang="ko-KR" altLang="en-US" sz="1800" spc="-100" dirty="0"/>
              <a:t>진수로 변환되어 컴퓨터에서 처리 혹은 저장</a:t>
            </a:r>
            <a:r>
              <a:rPr lang="en-US" altLang="ko-KR" sz="1800" spc="-100" dirty="0"/>
              <a:t>.</a:t>
            </a:r>
          </a:p>
          <a:p>
            <a:pPr lvl="1"/>
            <a:endParaRPr lang="en-US" altLang="ko-KR" dirty="0"/>
          </a:p>
          <a:p>
            <a:pPr marL="93662" indent="0">
              <a:buNone/>
            </a:pPr>
            <a:r>
              <a:rPr lang="ko-KR" altLang="en-US" sz="2200" dirty="0"/>
              <a:t>데이터의 분류</a:t>
            </a:r>
            <a:endParaRPr lang="en-US" altLang="ko-KR" sz="2200" dirty="0"/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01</a:t>
            </a:r>
            <a:r>
              <a:rPr lang="en-US" altLang="ko-KR" sz="1800" spc="-100" dirty="0"/>
              <a:t> </a:t>
            </a:r>
            <a:r>
              <a:rPr lang="ko-KR" altLang="en-US" sz="1800" spc="-100" dirty="0"/>
              <a:t>수치 데이터 </a:t>
            </a:r>
            <a:r>
              <a:rPr lang="en-US" altLang="ko-KR" sz="1800" spc="-100" dirty="0"/>
              <a:t>(</a:t>
            </a:r>
            <a:r>
              <a:rPr lang="ko-KR" altLang="en-US" sz="1800" spc="-100" dirty="0"/>
              <a:t>정수</a:t>
            </a:r>
            <a:r>
              <a:rPr lang="en-US" altLang="ko-KR" sz="1800" spc="-100" dirty="0"/>
              <a:t>=</a:t>
            </a:r>
            <a:r>
              <a:rPr lang="ko-KR" altLang="en-US" sz="1800" spc="-100" dirty="0"/>
              <a:t>부호와 절대치</a:t>
            </a:r>
            <a:r>
              <a:rPr lang="en-US" altLang="ko-KR" sz="1800" spc="-100" dirty="0"/>
              <a:t>, 1</a:t>
            </a:r>
            <a:r>
              <a:rPr lang="ko-KR" altLang="en-US" sz="1800" spc="-100" dirty="0"/>
              <a:t>의 보수</a:t>
            </a:r>
            <a:r>
              <a:rPr lang="en-US" altLang="ko-KR" sz="1800" spc="-100" dirty="0"/>
              <a:t>, 2</a:t>
            </a:r>
            <a:r>
              <a:rPr lang="ko-KR" altLang="en-US" sz="1800" spc="-100" dirty="0"/>
              <a:t>의 보수 </a:t>
            </a:r>
            <a:r>
              <a:rPr lang="en-US" altLang="ko-KR" sz="1800" spc="-100" dirty="0"/>
              <a:t>/ </a:t>
            </a:r>
            <a:r>
              <a:rPr lang="ko-KR" altLang="en-US" sz="1800" spc="-100" dirty="0"/>
              <a:t>실수</a:t>
            </a:r>
            <a:r>
              <a:rPr lang="en-US" altLang="ko-KR" sz="1800" spc="-100" dirty="0"/>
              <a:t>=</a:t>
            </a:r>
            <a:r>
              <a:rPr lang="ko-KR" altLang="en-US" sz="1800" spc="-100" dirty="0"/>
              <a:t>부동소수점</a:t>
            </a:r>
            <a:r>
              <a:rPr lang="en-US" altLang="ko-KR" sz="1800" spc="-100" dirty="0"/>
              <a:t>)</a:t>
            </a:r>
            <a:endParaRPr lang="ko-KR" altLang="en-US" sz="1800" spc="-100" dirty="0"/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02</a:t>
            </a:r>
            <a:r>
              <a:rPr lang="en-US" altLang="ko-KR" sz="1800" spc="-100" dirty="0"/>
              <a:t> </a:t>
            </a:r>
            <a:r>
              <a:rPr lang="ko-KR" altLang="en-US" sz="1800" spc="-100" dirty="0" err="1"/>
              <a:t>비수치</a:t>
            </a:r>
            <a:r>
              <a:rPr lang="ko-KR" altLang="en-US" sz="1800" spc="-100" dirty="0"/>
              <a:t> 데이터 </a:t>
            </a:r>
            <a:r>
              <a:rPr lang="en-US" altLang="ko-KR" sz="1800" spc="-100" dirty="0"/>
              <a:t>(</a:t>
            </a:r>
            <a:r>
              <a:rPr lang="ko-KR" altLang="en-US" sz="1800" spc="-100" dirty="0" err="1"/>
              <a:t>아스키코드</a:t>
            </a:r>
            <a:r>
              <a:rPr lang="en-US" altLang="ko-KR" sz="1800" spc="-100" dirty="0"/>
              <a:t>, </a:t>
            </a:r>
            <a:r>
              <a:rPr lang="ko-KR" altLang="en-US" sz="1800" spc="-100" dirty="0"/>
              <a:t>영자숫자표현</a:t>
            </a:r>
            <a:r>
              <a:rPr lang="en-US" altLang="ko-KR" sz="1800" spc="-100" dirty="0"/>
              <a:t>) – </a:t>
            </a:r>
            <a:r>
              <a:rPr lang="ko-KR" altLang="en-US" sz="1800" spc="-100" dirty="0"/>
              <a:t>데이터 처리에 사용하는 문자</a:t>
            </a:r>
            <a:endParaRPr lang="en-US" altLang="ko-KR" sz="1800" spc="-100" dirty="0"/>
          </a:p>
          <a:p>
            <a:pPr marL="357188" lvl="1" indent="0">
              <a:buNone/>
            </a:pPr>
            <a:r>
              <a:rPr lang="en-US" altLang="ko-KR" sz="1800" spc="-100" dirty="0"/>
              <a:t>  ASCI = American National Standard Code) &gt;&gt; </a:t>
            </a:r>
            <a:r>
              <a:rPr lang="ko-KR" altLang="en-US" sz="1800" spc="-100" dirty="0"/>
              <a:t>통신하기 위해서</a:t>
            </a:r>
            <a:r>
              <a:rPr lang="en-US" altLang="ko-KR" sz="1800" spc="-100" dirty="0"/>
              <a:t>, </a:t>
            </a:r>
            <a:r>
              <a:rPr lang="ko-KR" altLang="en-US" sz="1800" spc="-100" dirty="0"/>
              <a:t>키보드 </a:t>
            </a:r>
            <a:r>
              <a:rPr lang="en-US" altLang="ko-KR" sz="1800" spc="-100" dirty="0"/>
              <a:t>128</a:t>
            </a:r>
            <a:r>
              <a:rPr lang="ko-KR" altLang="en-US" sz="1800" spc="-100" dirty="0"/>
              <a:t>글자</a:t>
            </a:r>
            <a:r>
              <a:rPr lang="en-US" altLang="ko-KR" sz="1800" spc="-100" dirty="0"/>
              <a:t>.</a:t>
            </a:r>
          </a:p>
          <a:p>
            <a:pPr marL="357188" lvl="1" indent="0">
              <a:buNone/>
            </a:pPr>
            <a:endParaRPr lang="en-US" altLang="ko-KR" sz="1800" spc="-100" dirty="0"/>
          </a:p>
          <a:p>
            <a:pPr marL="93662" indent="0">
              <a:buNone/>
            </a:pPr>
            <a:r>
              <a:rPr lang="en-US" altLang="ko-KR" sz="2200" dirty="0"/>
              <a:t>R-</a:t>
            </a:r>
            <a:r>
              <a:rPr lang="ko-KR" altLang="en-US" sz="2200" dirty="0"/>
              <a:t>진수</a:t>
            </a:r>
            <a:endParaRPr lang="en-US" altLang="ko-KR" sz="2200" dirty="0"/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•</a:t>
            </a:r>
            <a:r>
              <a:rPr lang="en-US" altLang="ko-KR" sz="1800" spc="-100" dirty="0"/>
              <a:t> </a:t>
            </a:r>
            <a:r>
              <a:rPr lang="ko-KR" altLang="en-US" sz="1800" spc="-100" dirty="0"/>
              <a:t>각 </a:t>
            </a:r>
            <a:r>
              <a:rPr lang="ko-KR" altLang="en-US" sz="1800" spc="-100" dirty="0" err="1"/>
              <a:t>자리수에</a:t>
            </a:r>
            <a:r>
              <a:rPr lang="ko-KR" altLang="en-US" sz="1800" spc="-100" dirty="0"/>
              <a:t> </a:t>
            </a:r>
            <a:r>
              <a:rPr lang="en-US" altLang="ko-KR" sz="1800" spc="-100" dirty="0"/>
              <a:t>R</a:t>
            </a:r>
            <a:r>
              <a:rPr lang="ko-KR" altLang="en-US" sz="1800" spc="-100" dirty="0"/>
              <a:t>개의 수를 사용하여 표현 </a:t>
            </a:r>
            <a:endParaRPr lang="en-US" altLang="ko-KR" sz="1800" spc="-100" dirty="0"/>
          </a:p>
          <a:p>
            <a:pPr marL="357188" lvl="1" indent="0">
              <a:buNone/>
            </a:pPr>
            <a:endParaRPr lang="ko-KR" altLang="en-US" sz="1800" spc="-100" dirty="0"/>
          </a:p>
        </p:txBody>
      </p:sp>
    </p:spTree>
    <p:extLst>
      <p:ext uri="{BB962C8B-B14F-4D97-AF65-F5344CB8AC3E}">
        <p14:creationId xmlns:p14="http://schemas.microsoft.com/office/powerpoint/2010/main" val="223145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진법과 진법 변환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디지털 정보의 단위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700" spc="-100" dirty="0"/>
              <a:t>1nibble = 4bit</a:t>
            </a:r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700" spc="-100" dirty="0"/>
              <a:t>1byte = 8bit</a:t>
            </a:r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700" spc="-100" dirty="0"/>
              <a:t>1byte = 1</a:t>
            </a:r>
            <a:r>
              <a:rPr lang="ko-KR" altLang="en-US" sz="1700" spc="-100" dirty="0"/>
              <a:t>문자</a:t>
            </a:r>
            <a:r>
              <a:rPr lang="en-US" altLang="ko-KR" sz="1700" spc="-100" dirty="0"/>
              <a:t>(character)</a:t>
            </a:r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/>
              <a:t>영어는 </a:t>
            </a:r>
            <a:r>
              <a:rPr lang="en-US" altLang="ko-KR" sz="1700" spc="-100" dirty="0"/>
              <a:t>1byte</a:t>
            </a:r>
            <a:r>
              <a:rPr lang="ko-KR" altLang="en-US" sz="1700" spc="-100" dirty="0"/>
              <a:t>로 </a:t>
            </a:r>
            <a:r>
              <a:rPr lang="en-US" altLang="ko-KR" sz="1700" spc="-100" dirty="0"/>
              <a:t>1 </a:t>
            </a:r>
            <a:r>
              <a:rPr lang="ko-KR" altLang="en-US" sz="1700" spc="-100" dirty="0"/>
              <a:t>문자 표현</a:t>
            </a:r>
            <a:r>
              <a:rPr lang="en-US" altLang="ko-KR" sz="1700" spc="-100" dirty="0"/>
              <a:t>, </a:t>
            </a:r>
            <a:r>
              <a:rPr lang="ko-KR" altLang="en-US" sz="1700" spc="-100" dirty="0"/>
              <a:t>한글은 </a:t>
            </a:r>
            <a:r>
              <a:rPr lang="en-US" altLang="ko-KR" sz="1700" spc="-100" dirty="0"/>
              <a:t>2byte</a:t>
            </a:r>
            <a:r>
              <a:rPr lang="ko-KR" altLang="en-US" sz="1700" spc="-100" dirty="0"/>
              <a:t>가 필요</a:t>
            </a:r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700" spc="-100" dirty="0"/>
              <a:t>1</a:t>
            </a:r>
            <a:r>
              <a:rPr lang="ko-KR" altLang="en-US" sz="1700" spc="-100" dirty="0"/>
              <a:t>워드</a:t>
            </a:r>
            <a:r>
              <a:rPr lang="en-US" altLang="ko-KR" sz="1700" spc="-100" dirty="0"/>
              <a:t> : </a:t>
            </a:r>
            <a:r>
              <a:rPr lang="ko-KR" altLang="en-US" sz="1700" spc="-100" dirty="0"/>
              <a:t>특정 </a:t>
            </a:r>
            <a:r>
              <a:rPr lang="en-US" altLang="ko-KR" sz="1700" spc="-100" dirty="0"/>
              <a:t>CPU</a:t>
            </a:r>
            <a:r>
              <a:rPr lang="ko-KR" altLang="en-US" sz="1700" spc="-100" dirty="0"/>
              <a:t>에서 취급하는 명령어나 데이터의 길이에 해당하는 비트 수</a:t>
            </a:r>
            <a:endParaRPr lang="en-US" altLang="ko-KR" sz="1700" spc="-100" dirty="0"/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/>
              <a:t>워드 길이는 </a:t>
            </a:r>
            <a:r>
              <a:rPr lang="en-US" altLang="ko-KR" sz="1700" spc="-100" dirty="0"/>
              <a:t>8·16·32·64</a:t>
            </a:r>
            <a:r>
              <a:rPr lang="ko-KR" altLang="en-US" sz="1700" spc="-100" dirty="0"/>
              <a:t>비트 등 </a:t>
            </a:r>
            <a:r>
              <a:rPr lang="en-US" altLang="ko-KR" sz="1700" spc="-100" dirty="0"/>
              <a:t>8</a:t>
            </a:r>
            <a:r>
              <a:rPr lang="ko-KR" altLang="en-US" sz="1700" spc="-100" dirty="0"/>
              <a:t>의 배수가 가능하다</a:t>
            </a:r>
            <a:r>
              <a:rPr lang="en-US" altLang="ko-KR" sz="1700" spc="-100" dirty="0"/>
              <a:t>.</a:t>
            </a:r>
            <a:r>
              <a:rPr lang="ko-KR" altLang="en-US" sz="1700" spc="-100" dirty="0"/>
              <a:t> 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80" y="3717032"/>
            <a:ext cx="8056711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14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진법과 진법 변환</a:t>
            </a:r>
          </a:p>
        </p:txBody>
      </p:sp>
      <p:sp>
        <p:nvSpPr>
          <p:cNvPr id="13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ko-KR" sz="1800" spc="-100" dirty="0"/>
              <a:t>SI </a:t>
            </a:r>
            <a:r>
              <a:rPr lang="ko-KR" altLang="en-US" sz="1800" spc="-100" dirty="0"/>
              <a:t>단위와 </a:t>
            </a:r>
            <a:r>
              <a:rPr lang="en-US" altLang="ko-KR" sz="1800" spc="-100" dirty="0"/>
              <a:t>IEC </a:t>
            </a:r>
            <a:r>
              <a:rPr lang="ko-KR" altLang="en-US" sz="1800" spc="-100" dirty="0"/>
              <a:t>단위 비교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endParaRPr lang="ko-KR" altLang="en-US" spc="-1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8270036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6608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3056</TotalTime>
  <Words>3169</Words>
  <Application>Microsoft Office PowerPoint</Application>
  <PresentationFormat>화면 슬라이드 쇼(4:3)</PresentationFormat>
  <Paragraphs>591</Paragraphs>
  <Slides>60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60</vt:i4>
      </vt:variant>
    </vt:vector>
  </HeadingPairs>
  <TitlesOfParts>
    <vt:vector size="79" baseType="lpstr">
      <vt:lpstr>DFKai-SB</vt:lpstr>
      <vt:lpstr>HY견고딕</vt:lpstr>
      <vt:lpstr>HY견명조</vt:lpstr>
      <vt:lpstr>HY헤드라인M</vt:lpstr>
      <vt:lpstr>LG Smart UI Light</vt:lpstr>
      <vt:lpstr>LG Smart UI SemiBold</vt:lpstr>
      <vt:lpstr>굴림</vt:lpstr>
      <vt:lpstr>돋움</vt:lpstr>
      <vt:lpstr>맑은 고딕</vt:lpstr>
      <vt:lpstr>함초롬바탕</vt:lpstr>
      <vt:lpstr>휴먼명조</vt:lpstr>
      <vt:lpstr>휴먼모음T</vt:lpstr>
      <vt:lpstr>Arial</vt:lpstr>
      <vt:lpstr>Times New Roman</vt:lpstr>
      <vt:lpstr>Verdana</vt:lpstr>
      <vt:lpstr>Wingdings</vt:lpstr>
      <vt:lpstr>1_Office 테마</vt:lpstr>
      <vt:lpstr>Equation</vt:lpstr>
      <vt:lpstr>Visio</vt:lpstr>
      <vt:lpstr>PowerPoint 프레젠테이션</vt:lpstr>
      <vt:lpstr>PowerPoint 프레젠테이션</vt:lpstr>
      <vt:lpstr>PowerPoint 프레젠테이션</vt:lpstr>
      <vt:lpstr>교재 소개 및 성적평가 방법 </vt:lpstr>
      <vt:lpstr>1강 주요 사항 복습 </vt:lpstr>
      <vt:lpstr>PowerPoint 프레젠테이션</vt:lpstr>
      <vt:lpstr>기본 사항 </vt:lpstr>
      <vt:lpstr>01  진법과 진법 변환</vt:lpstr>
      <vt:lpstr>01  진법과 진법 변환</vt:lpstr>
      <vt:lpstr>01  진법과 진법 변환</vt:lpstr>
      <vt:lpstr>01  진법과 진법 변환</vt:lpstr>
      <vt:lpstr>01  진법과 진법 변환</vt:lpstr>
      <vt:lpstr>01  진법과 진법 변환</vt:lpstr>
      <vt:lpstr>01  진법과 진법 변환</vt:lpstr>
      <vt:lpstr>01  진법과 진법 변환</vt:lpstr>
      <vt:lpstr>01  진법과 진법 변환</vt:lpstr>
      <vt:lpstr>01  진법과 진법 변환</vt:lpstr>
      <vt:lpstr>01  진법과 진법 변환</vt:lpstr>
      <vt:lpstr>01  진법과 진법 변환</vt:lpstr>
      <vt:lpstr>02  정수 표현</vt:lpstr>
      <vt:lpstr>02  정수 표현</vt:lpstr>
      <vt:lpstr>02  정수 표현</vt:lpstr>
      <vt:lpstr>02  정수 표현</vt:lpstr>
      <vt:lpstr>02  정수 표현</vt:lpstr>
      <vt:lpstr>02  정수 표현</vt:lpstr>
      <vt:lpstr>02  정수 표현</vt:lpstr>
      <vt:lpstr>02  정수 표현</vt:lpstr>
      <vt:lpstr>02  정수 표현</vt:lpstr>
      <vt:lpstr>02  정수 표현</vt:lpstr>
      <vt:lpstr>02  정수 표현</vt:lpstr>
      <vt:lpstr>03  실수 표현</vt:lpstr>
      <vt:lpstr>03  실수 표현</vt:lpstr>
      <vt:lpstr>03  실수 표현</vt:lpstr>
      <vt:lpstr>03  실수 표현</vt:lpstr>
      <vt:lpstr>03  실수 표현</vt:lpstr>
      <vt:lpstr>04  디지털 코드</vt:lpstr>
      <vt:lpstr>04  디지털 코드</vt:lpstr>
      <vt:lpstr>04  디지털 코드</vt:lpstr>
      <vt:lpstr>04  디지털 코드</vt:lpstr>
      <vt:lpstr>04  디지털 코드</vt:lpstr>
      <vt:lpstr>04  디지털 코드</vt:lpstr>
      <vt:lpstr>04  디지털 코드</vt:lpstr>
      <vt:lpstr>04  디지털 코드</vt:lpstr>
      <vt:lpstr>04  디지털 코드</vt:lpstr>
      <vt:lpstr>04  디지털 코드</vt:lpstr>
      <vt:lpstr>04  디지털 코드</vt:lpstr>
      <vt:lpstr>04  디지털 코드</vt:lpstr>
      <vt:lpstr>04  디지털 코드</vt:lpstr>
      <vt:lpstr>05  에러 검출 코드</vt:lpstr>
      <vt:lpstr>05  에러 검출 코드</vt:lpstr>
      <vt:lpstr>05  에러 검출 코드</vt:lpstr>
      <vt:lpstr>05  에러 검출 코드</vt:lpstr>
      <vt:lpstr>05  에러 검출 코드</vt:lpstr>
      <vt:lpstr>05  에러 검출 코드</vt:lpstr>
      <vt:lpstr>05  에러 검출 코드</vt:lpstr>
      <vt:lpstr>05  에러 검출 코드</vt:lpstr>
      <vt:lpstr>05  에러 검출 코드</vt:lpstr>
      <vt:lpstr>05  에러 검출 코드</vt:lpstr>
      <vt:lpstr>05  에러 검출 코드</vt:lpstr>
      <vt:lpstr>05  에러 검출 코드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컴퓨터구조2주차강의교ㅈ</dc:title>
  <dc:creator>권기덕</dc:creator>
  <cp:lastModifiedBy>4636</cp:lastModifiedBy>
  <cp:revision>360</cp:revision>
  <dcterms:created xsi:type="dcterms:W3CDTF">2011-01-05T15:14:06Z</dcterms:created>
  <dcterms:modified xsi:type="dcterms:W3CDTF">2022-03-10T00:27:29Z</dcterms:modified>
</cp:coreProperties>
</file>